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Didact Gothic" pitchFamily="2" charset="0"/>
      <p:regular r:id="rId31"/>
    </p:embeddedFont>
    <p:embeddedFont>
      <p:font typeface="Fira Sans Extra Condensed Medium" panose="020B0603050000020004" pitchFamily="34" charset="0"/>
      <p:regular r:id="rId32"/>
      <p:bold r:id="rId33"/>
      <p:italic r:id="rId34"/>
      <p:boldItalic r:id="rId35"/>
    </p:embeddedFont>
    <p:embeddedFont>
      <p:font typeface="Inter-Regular" panose="020B0502030000000004" pitchFamily="34" charset="0"/>
      <p:regular r:id="rId36"/>
      <p:bold r:id="rId37"/>
    </p:embeddedFont>
    <p:embeddedFont>
      <p:font typeface="Proxima Nova" panose="02000506030000020004" pitchFamily="2" charset="0"/>
      <p:regular r:id="rId38"/>
      <p:bold r:id="rId39"/>
      <p:italic r:id="rId40"/>
      <p:boldItalic r:id="rId41"/>
    </p:embeddedFont>
    <p:embeddedFont>
      <p:font typeface="Proxima Nova Semibold" panose="02000506030000020004" pitchFamily="2" charset="0"/>
      <p:regular r:id="rId42"/>
      <p:bold r:id="rId43"/>
      <p:italic r:id="rId44"/>
      <p:boldItalic r:id="rId45"/>
    </p:embeddedFont>
    <p:embeddedFont>
      <p:font typeface="Varela Round" pitchFamily="2" charset="-79"/>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iang" initials="" lastIdx="1" clrIdx="0"/>
  <p:cmAuthor id="1" name="Duncan Wang" initials="" lastIdx="1" clrIdx="1"/>
  <p:cmAuthor id="2" name="Jake Hogan"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F51944-F0FB-4823-9942-3F21B12AA7F6}">
  <a:tblStyle styleId="{50F51944-F0FB-4823-9942-3F21B12AA7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12T12:33:25.708" idx="1">
    <p:pos x="0" y="0"/>
    <p:text>yes</p:text>
  </p:cm>
  <p:cm authorId="2" dt="2021-04-12T12:33:25.708" idx="1">
    <p:pos x="0" y="0"/>
    <p:text>agreed</p:text>
  </p:cm>
  <p:cm authorId="0" dt="2021-04-12T16:47:42.512" idx="1">
    <p:pos x="0" y="0"/>
    <p:text>More HD :P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edium.com/swlh/time-series-anomaly-detection-with-lstm-autoencoders-7bac1305e71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achinelearningmastery.com/multi-step-time-series-forecast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2002.00469.pdf"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royalsocietypublishing.org/doi/10.1098/rsta.2020.0097" TargetMode="External"/><Relationship Id="rId4" Type="http://schemas.openxmlformats.org/officeDocument/2006/relationships/hyperlink" Target="https://public.wmo.int/en/media/press-release/benefits-of-investments-climate-services-agriculture-and-food-security-outweig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f7f767906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f7f767906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f610cd80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f610cd80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1539a1ac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1539a1a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Duncan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f7f76790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f7f76790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Duncan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Additional features helped the model</a:t>
            </a:r>
            <a:endParaRPr/>
          </a:p>
          <a:p>
            <a:pPr marL="457200" lvl="0" indent="-298450" algn="l" rtl="0">
              <a:spcBef>
                <a:spcPts val="0"/>
              </a:spcBef>
              <a:spcAft>
                <a:spcPts val="0"/>
              </a:spcAft>
              <a:buSzPts val="1100"/>
              <a:buChar char="-"/>
            </a:pPr>
            <a:r>
              <a:rPr lang="en"/>
              <a:t>Hyperparameter tuning did not</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cf7f76790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cf7f76790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Duncan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cf7f76790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cf7f767906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cf7f76790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cf7f76790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cf7f76790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cf7f76790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https://medium.com/swlh/time-series-anomaly-detection-with-lstm-autoencoders-7bac1305e713</a:t>
            </a:r>
            <a:endParaRPr/>
          </a:p>
          <a:p>
            <a:pPr marL="0" lvl="0" indent="0" algn="l" rtl="0">
              <a:spcBef>
                <a:spcPts val="0"/>
              </a:spcBef>
              <a:spcAft>
                <a:spcPts val="0"/>
              </a:spcAft>
              <a:buNone/>
            </a:pPr>
            <a:r>
              <a:rPr lang="en"/>
              <a:t>Jake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f7f767906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cf7f76790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f610cd80a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f610cd80a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0a1d3b566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0a1d3b566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0a1d3b566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0a1d3b566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cf7f76790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cf7f76790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https://machinelearningmastery.com/multi-step-time-series-forecasting/</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cf610cd80a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cf610cd80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deploy a basic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f610cd80a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f610cd80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de65c893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de65c893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2617d70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2617d70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https://arxiv.org/pdf/2002.00469.pdf</a:t>
            </a:r>
            <a:endParaRPr/>
          </a:p>
          <a:p>
            <a:pPr marL="0" lvl="0" indent="0" algn="l" rtl="0">
              <a:spcBef>
                <a:spcPts val="0"/>
              </a:spcBef>
              <a:spcAft>
                <a:spcPts val="0"/>
              </a:spcAft>
              <a:buNone/>
            </a:pPr>
            <a:r>
              <a:rPr lang="en" u="sng">
                <a:solidFill>
                  <a:schemeClr val="hlink"/>
                </a:solidFill>
                <a:hlinkClick r:id="rId4"/>
              </a:rPr>
              <a:t>https://public.wmo.int/en/media/press-release/benefits-of-investments-climate-services-agriculture-and-food-security-outweigh</a:t>
            </a:r>
            <a:endParaRPr/>
          </a:p>
          <a:p>
            <a:pPr marL="0" lvl="0" indent="0" algn="l" rtl="0">
              <a:spcBef>
                <a:spcPts val="0"/>
              </a:spcBef>
              <a:spcAft>
                <a:spcPts val="0"/>
              </a:spcAft>
              <a:buNone/>
            </a:pPr>
            <a:r>
              <a:rPr lang="en" u="sng">
                <a:solidFill>
                  <a:schemeClr val="hlink"/>
                </a:solidFill>
                <a:hlinkClick r:id="rId5"/>
              </a:rPr>
              <a:t>https://royalsocietypublishing.org/doi/10.1098/rsta.2020.0097</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9281f70c1a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9281f70c1a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f610cd80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cf610cd80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https://arxiv.org/pdf/2002.00469.pdf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91539a1ac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91539a1ac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610cd80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610cd80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cf7f76790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cf7f76790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f610cd80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cf610cd80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mt="35000"/>
          </a:blip>
          <a:stretch>
            <a:fillRect/>
          </a:stretch>
        </p:blipFill>
        <p:spPr>
          <a:xfrm>
            <a:off x="0" y="3810"/>
            <a:ext cx="9144000" cy="5135880"/>
          </a:xfrm>
          <a:prstGeom prst="rect">
            <a:avLst/>
          </a:prstGeom>
          <a:noFill/>
          <a:ln>
            <a:noFill/>
          </a:ln>
        </p:spPr>
      </p:pic>
      <p:sp>
        <p:nvSpPr>
          <p:cNvPr id="10" name="Google Shape;10;p2"/>
          <p:cNvSpPr/>
          <p:nvPr/>
        </p:nvSpPr>
        <p:spPr>
          <a:xfrm>
            <a:off x="5363250" y="1274175"/>
            <a:ext cx="1449000" cy="14490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1" name="Google Shape;11;p2"/>
          <p:cNvGrpSpPr/>
          <p:nvPr/>
        </p:nvGrpSpPr>
        <p:grpSpPr>
          <a:xfrm>
            <a:off x="73" y="-50"/>
            <a:ext cx="6214307" cy="2673691"/>
            <a:chOff x="73" y="-50"/>
            <a:chExt cx="6214307" cy="2673691"/>
          </a:xfrm>
        </p:grpSpPr>
        <p:sp>
          <p:nvSpPr>
            <p:cNvPr id="12" name="Google Shape;12;p2"/>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219150" y="355325"/>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861300" y="1098725"/>
            <a:ext cx="4730100" cy="1672500"/>
          </a:xfrm>
          <a:prstGeom prst="rect">
            <a:avLst/>
          </a:prstGeom>
        </p:spPr>
        <p:txBody>
          <a:bodyPr spcFirstLastPara="1" wrap="square" lIns="91425" tIns="91425" rIns="91425" bIns="91425" anchor="b" anchorCtr="0">
            <a:noAutofit/>
          </a:bodyPr>
          <a:lstStyle>
            <a:lvl1pPr lvl="0">
              <a:spcBef>
                <a:spcPts val="0"/>
              </a:spcBef>
              <a:spcAft>
                <a:spcPts val="0"/>
              </a:spcAft>
              <a:buClr>
                <a:srgbClr val="FFCE00"/>
              </a:buClr>
              <a:buSzPts val="5200"/>
              <a:buNone/>
              <a:defRPr sz="5200" b="1">
                <a:solidFill>
                  <a:srgbClr val="FFCE00"/>
                </a:solidFill>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861300" y="2737825"/>
            <a:ext cx="3882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rgbClr val="FFFFFF"/>
                </a:solidFill>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73" y="35386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5" y="3787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923296" y="244286"/>
            <a:ext cx="25738" cy="21475"/>
          </a:xfrm>
          <a:custGeom>
            <a:avLst/>
            <a:gdLst/>
            <a:ahLst/>
            <a:cxnLst/>
            <a:rect l="l" t="t" r="r" b="b"/>
            <a:pathLst>
              <a:path w="803" h="670" extrusionOk="0">
                <a:moveTo>
                  <a:pt x="372" y="1"/>
                </a:moveTo>
                <a:cubicBezTo>
                  <a:pt x="194" y="1"/>
                  <a:pt x="0" y="179"/>
                  <a:pt x="0" y="372"/>
                </a:cubicBezTo>
                <a:cubicBezTo>
                  <a:pt x="0" y="491"/>
                  <a:pt x="194" y="670"/>
                  <a:pt x="372" y="670"/>
                </a:cubicBezTo>
                <a:cubicBezTo>
                  <a:pt x="624" y="670"/>
                  <a:pt x="803" y="491"/>
                  <a:pt x="803" y="372"/>
                </a:cubicBezTo>
                <a:cubicBezTo>
                  <a:pt x="803" y="179"/>
                  <a:pt x="624"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884194" y="1103614"/>
            <a:ext cx="37662" cy="29552"/>
          </a:xfrm>
          <a:custGeom>
            <a:avLst/>
            <a:gdLst/>
            <a:ahLst/>
            <a:cxnLst/>
            <a:rect l="l" t="t" r="r" b="b"/>
            <a:pathLst>
              <a:path w="1175" h="922" extrusionOk="0">
                <a:moveTo>
                  <a:pt x="610" y="0"/>
                </a:moveTo>
                <a:cubicBezTo>
                  <a:pt x="312" y="0"/>
                  <a:pt x="0" y="179"/>
                  <a:pt x="0" y="491"/>
                </a:cubicBezTo>
                <a:cubicBezTo>
                  <a:pt x="0" y="743"/>
                  <a:pt x="312" y="922"/>
                  <a:pt x="610" y="922"/>
                </a:cubicBezTo>
                <a:cubicBezTo>
                  <a:pt x="922" y="922"/>
                  <a:pt x="1174" y="743"/>
                  <a:pt x="1174" y="491"/>
                </a:cubicBezTo>
                <a:cubicBezTo>
                  <a:pt x="1174" y="179"/>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CUSTOM_7">
    <p:spTree>
      <p:nvGrpSpPr>
        <p:cNvPr id="1" name="Shape 185"/>
        <p:cNvGrpSpPr/>
        <p:nvPr/>
      </p:nvGrpSpPr>
      <p:grpSpPr>
        <a:xfrm>
          <a:off x="0" y="0"/>
          <a:ext cx="0" cy="0"/>
          <a:chOff x="0" y="0"/>
          <a:chExt cx="0" cy="0"/>
        </a:xfrm>
      </p:grpSpPr>
      <p:sp>
        <p:nvSpPr>
          <p:cNvPr id="186" name="Google Shape;186;p16"/>
          <p:cNvSpPr/>
          <p:nvPr/>
        </p:nvSpPr>
        <p:spPr>
          <a:xfrm>
            <a:off x="1076871" y="2461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flipH="1">
            <a:off x="-13299" y="41101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txBox="1">
            <a:spLocks noGrp="1"/>
          </p:cNvSpPr>
          <p:nvPr>
            <p:ph type="title"/>
          </p:nvPr>
        </p:nvSpPr>
        <p:spPr>
          <a:xfrm>
            <a:off x="1207931" y="1000125"/>
            <a:ext cx="4071000" cy="103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16"/>
          <p:cNvSpPr txBox="1">
            <a:spLocks noGrp="1"/>
          </p:cNvSpPr>
          <p:nvPr>
            <p:ph type="subTitle" idx="1"/>
          </p:nvPr>
        </p:nvSpPr>
        <p:spPr>
          <a:xfrm>
            <a:off x="1641131" y="2190750"/>
            <a:ext cx="3204600" cy="157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6"/>
          <p:cNvSpPr/>
          <p:nvPr/>
        </p:nvSpPr>
        <p:spPr>
          <a:xfrm>
            <a:off x="0"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6"/>
          <p:cNvGrpSpPr/>
          <p:nvPr/>
        </p:nvGrpSpPr>
        <p:grpSpPr>
          <a:xfrm>
            <a:off x="5805" y="-50"/>
            <a:ext cx="6214307" cy="2673691"/>
            <a:chOff x="73" y="-50"/>
            <a:chExt cx="6214307" cy="2673691"/>
          </a:xfrm>
        </p:grpSpPr>
        <p:sp>
          <p:nvSpPr>
            <p:cNvPr id="192" name="Google Shape;192;p16"/>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6"/>
          <p:cNvSpPr/>
          <p:nvPr/>
        </p:nvSpPr>
        <p:spPr>
          <a:xfrm>
            <a:off x="6861134"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1004713" y="31885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1" name="Google Shape;231;p20"/>
          <p:cNvSpPr txBox="1">
            <a:spLocks noGrp="1"/>
          </p:cNvSpPr>
          <p:nvPr>
            <p:ph type="subTitle" idx="1"/>
          </p:nvPr>
        </p:nvSpPr>
        <p:spPr>
          <a:xfrm>
            <a:off x="1004725" y="3614786"/>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2" name="Google Shape;232;p20"/>
          <p:cNvSpPr txBox="1">
            <a:spLocks noGrp="1"/>
          </p:cNvSpPr>
          <p:nvPr>
            <p:ph type="title" idx="2"/>
          </p:nvPr>
        </p:nvSpPr>
        <p:spPr>
          <a:xfrm>
            <a:off x="3514500" y="2316973"/>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3" name="Google Shape;233;p20"/>
          <p:cNvSpPr txBox="1">
            <a:spLocks noGrp="1"/>
          </p:cNvSpPr>
          <p:nvPr>
            <p:ph type="subTitle" idx="3"/>
          </p:nvPr>
        </p:nvSpPr>
        <p:spPr>
          <a:xfrm>
            <a:off x="3514513" y="2743248"/>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4" name="Google Shape;234;p20"/>
          <p:cNvSpPr txBox="1">
            <a:spLocks noGrp="1"/>
          </p:cNvSpPr>
          <p:nvPr>
            <p:ph type="title" idx="4"/>
          </p:nvPr>
        </p:nvSpPr>
        <p:spPr>
          <a:xfrm>
            <a:off x="6024275" y="1440673"/>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5" name="Google Shape;235;p20"/>
          <p:cNvSpPr txBox="1">
            <a:spLocks noGrp="1"/>
          </p:cNvSpPr>
          <p:nvPr>
            <p:ph type="subTitle" idx="5"/>
          </p:nvPr>
        </p:nvSpPr>
        <p:spPr>
          <a:xfrm>
            <a:off x="6024288" y="1866948"/>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6" name="Google Shape;236;p20"/>
          <p:cNvSpPr txBox="1">
            <a:spLocks noGrp="1"/>
          </p:cNvSpPr>
          <p:nvPr>
            <p:ph type="title" idx="6"/>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20"/>
          <p:cNvSpPr/>
          <p:nvPr/>
        </p:nvSpPr>
        <p:spPr>
          <a:xfrm>
            <a:off x="251971" y="33599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flipH="1">
            <a:off x="1" y="42465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flipH="1">
            <a:off x="-1447745" y="4389475"/>
            <a:ext cx="10591745" cy="1485151"/>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20"/>
          <p:cNvGrpSpPr/>
          <p:nvPr/>
        </p:nvGrpSpPr>
        <p:grpSpPr>
          <a:xfrm>
            <a:off x="5807" y="-457251"/>
            <a:ext cx="6337971" cy="2673691"/>
            <a:chOff x="73" y="-50"/>
            <a:chExt cx="6214307" cy="2673691"/>
          </a:xfrm>
        </p:grpSpPr>
        <p:sp>
          <p:nvSpPr>
            <p:cNvPr id="241" name="Google Shape;241;p20"/>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0"/>
          <p:cNvSpPr/>
          <p:nvPr/>
        </p:nvSpPr>
        <p:spPr>
          <a:xfrm>
            <a:off x="7546934" y="-400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94"/>
        <p:cNvGrpSpPr/>
        <p:nvPr/>
      </p:nvGrpSpPr>
      <p:grpSpPr>
        <a:xfrm>
          <a:off x="0" y="0"/>
          <a:ext cx="0" cy="0"/>
          <a:chOff x="0" y="0"/>
          <a:chExt cx="0" cy="0"/>
        </a:xfrm>
      </p:grpSpPr>
      <p:sp>
        <p:nvSpPr>
          <p:cNvPr id="295" name="Google Shape;295;p24"/>
          <p:cNvSpPr/>
          <p:nvPr/>
        </p:nvSpPr>
        <p:spPr>
          <a:xfrm flipH="1">
            <a:off x="-851501" y="2080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3" y="40339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75" y="4320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24"/>
          <p:cNvGrpSpPr/>
          <p:nvPr/>
        </p:nvGrpSpPr>
        <p:grpSpPr>
          <a:xfrm flipH="1">
            <a:off x="345406" y="168546"/>
            <a:ext cx="8463110" cy="2369802"/>
            <a:chOff x="345406" y="168546"/>
            <a:chExt cx="8463110" cy="2369802"/>
          </a:xfrm>
        </p:grpSpPr>
        <p:sp>
          <p:nvSpPr>
            <p:cNvPr id="299" name="Google Shape;299;p24"/>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4"/>
          <p:cNvSpPr txBox="1">
            <a:spLocks noGrp="1"/>
          </p:cNvSpPr>
          <p:nvPr>
            <p:ph type="title"/>
          </p:nvPr>
        </p:nvSpPr>
        <p:spPr>
          <a:xfrm>
            <a:off x="3673350" y="356375"/>
            <a:ext cx="4093500" cy="95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b="1">
                <a:solidFill>
                  <a:srgbClr val="FFCE0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27" name="Google Shape;327;p24"/>
          <p:cNvSpPr txBox="1">
            <a:spLocks noGrp="1"/>
          </p:cNvSpPr>
          <p:nvPr>
            <p:ph type="subTitle" idx="1"/>
          </p:nvPr>
        </p:nvSpPr>
        <p:spPr>
          <a:xfrm>
            <a:off x="4030050" y="1772125"/>
            <a:ext cx="3380100" cy="121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idact Gothic"/>
              <a:buNone/>
              <a:defRPr sz="1600">
                <a:latin typeface="Didact Gothic"/>
                <a:ea typeface="Didact Gothic"/>
                <a:cs typeface="Didact Gothic"/>
                <a:sym typeface="Didact Gothic"/>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28" name="Google Shape;328;p24"/>
          <p:cNvSpPr txBox="1"/>
          <p:nvPr/>
        </p:nvSpPr>
        <p:spPr>
          <a:xfrm>
            <a:off x="4049850" y="3047008"/>
            <a:ext cx="3340500" cy="915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100" b="1">
              <a:solidFill>
                <a:schemeClr val="lt1"/>
              </a:solidFill>
              <a:latin typeface="Didact Gothic"/>
              <a:ea typeface="Didact Gothic"/>
              <a:cs typeface="Didact Gothic"/>
              <a:sym typeface="Didact Gothic"/>
            </a:endParaRPr>
          </a:p>
        </p:txBody>
      </p:sp>
      <p:grpSp>
        <p:nvGrpSpPr>
          <p:cNvPr id="329" name="Google Shape;329;p24"/>
          <p:cNvGrpSpPr/>
          <p:nvPr/>
        </p:nvGrpSpPr>
        <p:grpSpPr>
          <a:xfrm>
            <a:off x="10" y="-7153"/>
            <a:ext cx="3905070" cy="2480651"/>
            <a:chOff x="73" y="-50"/>
            <a:chExt cx="6214307" cy="2673691"/>
          </a:xfrm>
        </p:grpSpPr>
        <p:sp>
          <p:nvSpPr>
            <p:cNvPr id="330" name="Google Shape;330;p2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4"/>
          <p:cNvSpPr/>
          <p:nvPr/>
        </p:nvSpPr>
        <p:spPr>
          <a:xfrm>
            <a:off x="7546934" y="-4768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333"/>
        <p:cNvGrpSpPr/>
        <p:nvPr/>
      </p:nvGrpSpPr>
      <p:grpSpPr>
        <a:xfrm>
          <a:off x="0" y="0"/>
          <a:ext cx="0" cy="0"/>
          <a:chOff x="0" y="0"/>
          <a:chExt cx="0" cy="0"/>
        </a:xfrm>
      </p:grpSpPr>
      <p:sp>
        <p:nvSpPr>
          <p:cNvPr id="334" name="Google Shape;334;p25"/>
          <p:cNvSpPr/>
          <p:nvPr/>
        </p:nvSpPr>
        <p:spPr>
          <a:xfrm flipH="1">
            <a:off x="1142803" y="35188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2">
    <p:spTree>
      <p:nvGrpSpPr>
        <p:cNvPr id="1" name="Shape 337"/>
        <p:cNvGrpSpPr/>
        <p:nvPr/>
      </p:nvGrpSpPr>
      <p:grpSpPr>
        <a:xfrm>
          <a:off x="0" y="0"/>
          <a:ext cx="0" cy="0"/>
          <a:chOff x="0" y="0"/>
          <a:chExt cx="0" cy="0"/>
        </a:xfrm>
      </p:grpSpPr>
      <p:sp>
        <p:nvSpPr>
          <p:cNvPr id="338" name="Google Shape;338;p26"/>
          <p:cNvSpPr/>
          <p:nvPr/>
        </p:nvSpPr>
        <p:spPr>
          <a:xfrm>
            <a:off x="-1819472" y="34807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3">
    <p:spTree>
      <p:nvGrpSpPr>
        <p:cNvPr id="1" name="Shape 341"/>
        <p:cNvGrpSpPr/>
        <p:nvPr/>
      </p:nvGrpSpPr>
      <p:grpSpPr>
        <a:xfrm>
          <a:off x="0" y="0"/>
          <a:ext cx="0" cy="0"/>
          <a:chOff x="0" y="0"/>
          <a:chExt cx="0" cy="0"/>
        </a:xfrm>
      </p:grpSpPr>
      <p:grpSp>
        <p:nvGrpSpPr>
          <p:cNvPr id="342" name="Google Shape;342;p27"/>
          <p:cNvGrpSpPr/>
          <p:nvPr/>
        </p:nvGrpSpPr>
        <p:grpSpPr>
          <a:xfrm>
            <a:off x="10" y="-7153"/>
            <a:ext cx="3905070" cy="2480651"/>
            <a:chOff x="73" y="-50"/>
            <a:chExt cx="6214307" cy="2673691"/>
          </a:xfrm>
        </p:grpSpPr>
        <p:sp>
          <p:nvSpPr>
            <p:cNvPr id="343" name="Google Shape;343;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7"/>
          <p:cNvGrpSpPr/>
          <p:nvPr/>
        </p:nvGrpSpPr>
        <p:grpSpPr>
          <a:xfrm flipH="1">
            <a:off x="5238760" y="-7153"/>
            <a:ext cx="3905070" cy="2480651"/>
            <a:chOff x="73" y="-50"/>
            <a:chExt cx="6214307" cy="2673691"/>
          </a:xfrm>
        </p:grpSpPr>
        <p:sp>
          <p:nvSpPr>
            <p:cNvPr id="346" name="Google Shape;346;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7"/>
          <p:cNvSpPr/>
          <p:nvPr/>
        </p:nvSpPr>
        <p:spPr>
          <a:xfrm flipH="1">
            <a:off x="2863249" y="3389575"/>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3" y="38053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75" y="4091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14">
    <p:spTree>
      <p:nvGrpSpPr>
        <p:cNvPr id="1" name="Shape 351"/>
        <p:cNvGrpSpPr/>
        <p:nvPr/>
      </p:nvGrpSpPr>
      <p:grpSpPr>
        <a:xfrm>
          <a:off x="0" y="0"/>
          <a:ext cx="0" cy="0"/>
          <a:chOff x="0" y="0"/>
          <a:chExt cx="0" cy="0"/>
        </a:xfrm>
      </p:grpSpPr>
      <p:grpSp>
        <p:nvGrpSpPr>
          <p:cNvPr id="352" name="Google Shape;352;p28"/>
          <p:cNvGrpSpPr/>
          <p:nvPr/>
        </p:nvGrpSpPr>
        <p:grpSpPr>
          <a:xfrm flipH="1">
            <a:off x="2929698" y="0"/>
            <a:ext cx="6214307" cy="2673691"/>
            <a:chOff x="73" y="-50"/>
            <a:chExt cx="6214307" cy="2673691"/>
          </a:xfrm>
        </p:grpSpPr>
        <p:sp>
          <p:nvSpPr>
            <p:cNvPr id="353" name="Google Shape;353;p2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8"/>
          <p:cNvSpPr/>
          <p:nvPr/>
        </p:nvSpPr>
        <p:spPr>
          <a:xfrm rot="10800000">
            <a:off x="9" y="344672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4902" y="405299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4900" y="433963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p:cSld name="TITLE_AND_TWO_COLUMNS_1">
    <p:spTree>
      <p:nvGrpSpPr>
        <p:cNvPr id="1" name="Shape 358"/>
        <p:cNvGrpSpPr/>
        <p:nvPr/>
      </p:nvGrpSpPr>
      <p:grpSpPr>
        <a:xfrm>
          <a:off x="0" y="0"/>
          <a:ext cx="0" cy="0"/>
          <a:chOff x="0" y="0"/>
          <a:chExt cx="0" cy="0"/>
        </a:xfrm>
      </p:grpSpPr>
      <p:sp>
        <p:nvSpPr>
          <p:cNvPr id="359" name="Google Shape;359;p29"/>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9"/>
          <p:cNvSpPr txBox="1">
            <a:spLocks noGrp="1"/>
          </p:cNvSpPr>
          <p:nvPr>
            <p:ph type="title"/>
          </p:nvPr>
        </p:nvSpPr>
        <p:spPr>
          <a:xfrm>
            <a:off x="1037875" y="836000"/>
            <a:ext cx="7068300" cy="39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1" name="Google Shape;361;p29"/>
          <p:cNvSpPr txBox="1">
            <a:spLocks noGrp="1"/>
          </p:cNvSpPr>
          <p:nvPr>
            <p:ph type="body" idx="1"/>
          </p:nvPr>
        </p:nvSpPr>
        <p:spPr>
          <a:xfrm>
            <a:off x="1037825" y="1353950"/>
            <a:ext cx="3302400" cy="3155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SzPts val="2000"/>
              <a:buChar char="●"/>
              <a:defRPr sz="2000"/>
            </a:lvl1pPr>
            <a:lvl2pPr marL="914400" lvl="1" indent="-355600" rtl="0">
              <a:spcBef>
                <a:spcPts val="1600"/>
              </a:spcBef>
              <a:spcAft>
                <a:spcPts val="0"/>
              </a:spcAft>
              <a:buSzPts val="2000"/>
              <a:buChar char="○"/>
              <a:defRPr sz="2000"/>
            </a:lvl2pPr>
            <a:lvl3pPr marL="1371600" lvl="2" indent="-355600" rtl="0">
              <a:spcBef>
                <a:spcPts val="1600"/>
              </a:spcBef>
              <a:spcAft>
                <a:spcPts val="0"/>
              </a:spcAft>
              <a:buSzPts val="2000"/>
              <a:buChar char="■"/>
              <a:defRPr sz="2000"/>
            </a:lvl3pPr>
            <a:lvl4pPr marL="1828800" lvl="3" indent="-355600" rtl="0">
              <a:spcBef>
                <a:spcPts val="1600"/>
              </a:spcBef>
              <a:spcAft>
                <a:spcPts val="0"/>
              </a:spcAft>
              <a:buSzPts val="2000"/>
              <a:buChar char="●"/>
              <a:defRPr sz="2000"/>
            </a:lvl4pPr>
            <a:lvl5pPr marL="2286000" lvl="4" indent="-355600" rtl="0">
              <a:spcBef>
                <a:spcPts val="1600"/>
              </a:spcBef>
              <a:spcAft>
                <a:spcPts val="0"/>
              </a:spcAft>
              <a:buSzPts val="2000"/>
              <a:buChar char="○"/>
              <a:defRPr sz="2000"/>
            </a:lvl5pPr>
            <a:lvl6pPr marL="2743200" lvl="5" indent="-355600" rtl="0">
              <a:spcBef>
                <a:spcPts val="1600"/>
              </a:spcBef>
              <a:spcAft>
                <a:spcPts val="0"/>
              </a:spcAft>
              <a:buSzPts val="2000"/>
              <a:buChar char="■"/>
              <a:defRPr sz="2000"/>
            </a:lvl6pPr>
            <a:lvl7pPr marL="3200400" lvl="6" indent="-355600" rtl="0">
              <a:spcBef>
                <a:spcPts val="1600"/>
              </a:spcBef>
              <a:spcAft>
                <a:spcPts val="0"/>
              </a:spcAft>
              <a:buSzPts val="2000"/>
              <a:buChar char="●"/>
              <a:defRPr sz="2000"/>
            </a:lvl7pPr>
            <a:lvl8pPr marL="3657600" lvl="7" indent="-355600" rtl="0">
              <a:spcBef>
                <a:spcPts val="1600"/>
              </a:spcBef>
              <a:spcAft>
                <a:spcPts val="0"/>
              </a:spcAft>
              <a:buSzPts val="2000"/>
              <a:buChar char="○"/>
              <a:defRPr sz="2000"/>
            </a:lvl8pPr>
            <a:lvl9pPr marL="4114800" lvl="8" indent="-355600" rtl="0">
              <a:spcBef>
                <a:spcPts val="1600"/>
              </a:spcBef>
              <a:spcAft>
                <a:spcPts val="1600"/>
              </a:spcAft>
              <a:buSzPts val="2000"/>
              <a:buChar char="■"/>
              <a:defRPr sz="2000"/>
            </a:lvl9pPr>
          </a:lstStyle>
          <a:p>
            <a:endParaRPr/>
          </a:p>
        </p:txBody>
      </p:sp>
      <p:sp>
        <p:nvSpPr>
          <p:cNvPr id="362" name="Google Shape;362;p29"/>
          <p:cNvSpPr txBox="1">
            <a:spLocks noGrp="1"/>
          </p:cNvSpPr>
          <p:nvPr>
            <p:ph type="body" idx="2"/>
          </p:nvPr>
        </p:nvSpPr>
        <p:spPr>
          <a:xfrm>
            <a:off x="4803623" y="1353950"/>
            <a:ext cx="3302400" cy="31554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SzPts val="2000"/>
              <a:buChar char="●"/>
              <a:defRPr sz="2000"/>
            </a:lvl1pPr>
            <a:lvl2pPr marL="914400" lvl="1" indent="-355600" rtl="0">
              <a:spcBef>
                <a:spcPts val="1600"/>
              </a:spcBef>
              <a:spcAft>
                <a:spcPts val="0"/>
              </a:spcAft>
              <a:buSzPts val="2000"/>
              <a:buChar char="○"/>
              <a:defRPr sz="2000"/>
            </a:lvl2pPr>
            <a:lvl3pPr marL="1371600" lvl="2" indent="-355600" rtl="0">
              <a:spcBef>
                <a:spcPts val="1600"/>
              </a:spcBef>
              <a:spcAft>
                <a:spcPts val="0"/>
              </a:spcAft>
              <a:buSzPts val="2000"/>
              <a:buChar char="■"/>
              <a:defRPr sz="2000"/>
            </a:lvl3pPr>
            <a:lvl4pPr marL="1828800" lvl="3" indent="-355600" rtl="0">
              <a:spcBef>
                <a:spcPts val="1600"/>
              </a:spcBef>
              <a:spcAft>
                <a:spcPts val="0"/>
              </a:spcAft>
              <a:buSzPts val="2000"/>
              <a:buChar char="●"/>
              <a:defRPr sz="2000"/>
            </a:lvl4pPr>
            <a:lvl5pPr marL="2286000" lvl="4" indent="-355600" rtl="0">
              <a:spcBef>
                <a:spcPts val="1600"/>
              </a:spcBef>
              <a:spcAft>
                <a:spcPts val="0"/>
              </a:spcAft>
              <a:buSzPts val="2000"/>
              <a:buChar char="○"/>
              <a:defRPr sz="2000"/>
            </a:lvl5pPr>
            <a:lvl6pPr marL="2743200" lvl="5" indent="-355600" rtl="0">
              <a:spcBef>
                <a:spcPts val="1600"/>
              </a:spcBef>
              <a:spcAft>
                <a:spcPts val="0"/>
              </a:spcAft>
              <a:buSzPts val="2000"/>
              <a:buChar char="■"/>
              <a:defRPr sz="2000"/>
            </a:lvl6pPr>
            <a:lvl7pPr marL="3200400" lvl="6" indent="-355600" rtl="0">
              <a:spcBef>
                <a:spcPts val="1600"/>
              </a:spcBef>
              <a:spcAft>
                <a:spcPts val="0"/>
              </a:spcAft>
              <a:buSzPts val="2000"/>
              <a:buChar char="●"/>
              <a:defRPr sz="2000"/>
            </a:lvl7pPr>
            <a:lvl8pPr marL="3657600" lvl="7" indent="-355600" rtl="0">
              <a:spcBef>
                <a:spcPts val="1600"/>
              </a:spcBef>
              <a:spcAft>
                <a:spcPts val="0"/>
              </a:spcAft>
              <a:buSzPts val="2000"/>
              <a:buChar char="○"/>
              <a:defRPr sz="2000"/>
            </a:lvl8pPr>
            <a:lvl9pPr marL="4114800" lvl="8" indent="-355600" rtl="0">
              <a:spcBef>
                <a:spcPts val="1600"/>
              </a:spcBef>
              <a:spcAft>
                <a:spcPts val="1600"/>
              </a:spcAft>
              <a:buSzPts val="2000"/>
              <a:buChar char="■"/>
              <a:defRPr sz="2000"/>
            </a:lvl9pPr>
          </a:lstStyle>
          <a:p>
            <a:endParaRPr/>
          </a:p>
        </p:txBody>
      </p:sp>
      <p:sp>
        <p:nvSpPr>
          <p:cNvPr id="363" name="Google Shape;363;p29"/>
          <p:cNvSpPr txBox="1">
            <a:spLocks noGrp="1"/>
          </p:cNvSpPr>
          <p:nvPr>
            <p:ph type="sldNum" idx="12"/>
          </p:nvPr>
        </p:nvSpPr>
        <p:spPr>
          <a:xfrm>
            <a:off x="8328184" y="45974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ctrTitle"/>
          </p:nvPr>
        </p:nvSpPr>
        <p:spPr>
          <a:xfrm>
            <a:off x="968088" y="2406725"/>
            <a:ext cx="3165900" cy="462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2400" b="1">
                <a:solidFill>
                  <a:srgbClr val="FFCE00"/>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70" name="Google Shape;70;p5"/>
          <p:cNvSpPr txBox="1">
            <a:spLocks noGrp="1"/>
          </p:cNvSpPr>
          <p:nvPr>
            <p:ph type="subTitle" idx="1"/>
          </p:nvPr>
        </p:nvSpPr>
        <p:spPr>
          <a:xfrm>
            <a:off x="968088" y="2869375"/>
            <a:ext cx="3165900" cy="77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idact Gothic"/>
              <a:buNone/>
              <a:defRPr>
                <a:latin typeface="Didact Gothic"/>
                <a:ea typeface="Didact Gothic"/>
                <a:cs typeface="Didact Gothic"/>
                <a:sym typeface="Didact Gothic"/>
              </a:defRPr>
            </a:lvl1pPr>
            <a:lvl2pPr lvl="1" algn="ctr" rtl="0">
              <a:lnSpc>
                <a:spcPct val="100000"/>
              </a:lnSpc>
              <a:spcBef>
                <a:spcPts val="1600"/>
              </a:spcBef>
              <a:spcAft>
                <a:spcPts val="0"/>
              </a:spcAft>
              <a:buSzPts val="1800"/>
              <a:buFont typeface="Didact Gothic"/>
              <a:buNone/>
              <a:defRPr sz="1800">
                <a:latin typeface="Didact Gothic"/>
                <a:ea typeface="Didact Gothic"/>
                <a:cs typeface="Didact Gothic"/>
                <a:sym typeface="Didact Gothic"/>
              </a:defRPr>
            </a:lvl2pPr>
            <a:lvl3pPr lvl="2"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3pPr>
            <a:lvl4pPr lvl="3"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4pPr>
            <a:lvl5pPr lvl="4"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5pPr>
            <a:lvl6pPr lvl="5"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6pPr>
            <a:lvl7pPr lvl="6"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7pPr>
            <a:lvl8pPr lvl="7"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8pPr>
            <a:lvl9pPr lvl="8"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9pPr>
          </a:lstStyle>
          <a:p>
            <a:endParaRPr/>
          </a:p>
        </p:txBody>
      </p:sp>
      <p:sp>
        <p:nvSpPr>
          <p:cNvPr id="71" name="Google Shape;71;p5"/>
          <p:cNvSpPr txBox="1">
            <a:spLocks noGrp="1"/>
          </p:cNvSpPr>
          <p:nvPr>
            <p:ph type="ctrTitle" idx="2"/>
          </p:nvPr>
        </p:nvSpPr>
        <p:spPr>
          <a:xfrm>
            <a:off x="5010013" y="1797125"/>
            <a:ext cx="3165900" cy="462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2400" b="1">
                <a:solidFill>
                  <a:srgbClr val="FFCE00"/>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72" name="Google Shape;72;p5"/>
          <p:cNvSpPr txBox="1">
            <a:spLocks noGrp="1"/>
          </p:cNvSpPr>
          <p:nvPr>
            <p:ph type="subTitle" idx="3"/>
          </p:nvPr>
        </p:nvSpPr>
        <p:spPr>
          <a:xfrm>
            <a:off x="5010013" y="2259775"/>
            <a:ext cx="3165900" cy="77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idact Gothic"/>
              <a:buNone/>
              <a:defRPr>
                <a:latin typeface="Didact Gothic"/>
                <a:ea typeface="Didact Gothic"/>
                <a:cs typeface="Didact Gothic"/>
                <a:sym typeface="Didact Gothic"/>
              </a:defRPr>
            </a:lvl1pPr>
            <a:lvl2pPr lvl="1"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2pPr>
            <a:lvl3pPr lvl="2"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3pPr>
            <a:lvl4pPr lvl="3"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4pPr>
            <a:lvl5pPr lvl="4"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5pPr>
            <a:lvl6pPr lvl="5"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6pPr>
            <a:lvl7pPr lvl="6"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7pPr>
            <a:lvl8pPr lvl="7"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8pPr>
            <a:lvl9pPr lvl="8"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9pPr>
          </a:lstStyle>
          <a:p>
            <a:endParaRPr/>
          </a:p>
        </p:txBody>
      </p:sp>
      <p:sp>
        <p:nvSpPr>
          <p:cNvPr id="73" name="Google Shape;73;p5"/>
          <p:cNvSpPr txBox="1">
            <a:spLocks noGrp="1"/>
          </p:cNvSpPr>
          <p:nvPr>
            <p:ph type="title" idx="4"/>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5"/>
          <p:cNvSpPr/>
          <p:nvPr/>
        </p:nvSpPr>
        <p:spPr>
          <a:xfrm>
            <a:off x="10047" y="3918875"/>
            <a:ext cx="9143814" cy="1681825"/>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flipH="1">
            <a:off x="75" y="3939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5"/>
          <p:cNvGrpSpPr/>
          <p:nvPr/>
        </p:nvGrpSpPr>
        <p:grpSpPr>
          <a:xfrm>
            <a:off x="0" y="-50"/>
            <a:ext cx="6214307" cy="2673691"/>
            <a:chOff x="73" y="-50"/>
            <a:chExt cx="6214307" cy="2673691"/>
          </a:xfrm>
        </p:grpSpPr>
        <p:sp>
          <p:nvSpPr>
            <p:cNvPr id="77" name="Google Shape;77;p5"/>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5"/>
          <p:cNvSpPr/>
          <p:nvPr/>
        </p:nvSpPr>
        <p:spPr>
          <a:xfrm>
            <a:off x="6855329"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 name="Google Shape;82;p6"/>
          <p:cNvGrpSpPr/>
          <p:nvPr/>
        </p:nvGrpSpPr>
        <p:grpSpPr>
          <a:xfrm flipH="1">
            <a:off x="2933773" y="-50"/>
            <a:ext cx="6214307" cy="2673691"/>
            <a:chOff x="73" y="-50"/>
            <a:chExt cx="6214307" cy="2673691"/>
          </a:xfrm>
        </p:grpSpPr>
        <p:sp>
          <p:nvSpPr>
            <p:cNvPr id="83" name="Google Shape;83;p6"/>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6"/>
          <p:cNvSpPr/>
          <p:nvPr/>
        </p:nvSpPr>
        <p:spPr>
          <a:xfrm flipH="1">
            <a:off x="0"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09525" y="4662600"/>
            <a:ext cx="9753544"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75"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99909D"/>
            </a:gs>
            <a:gs pos="100000">
              <a:srgbClr val="495887"/>
            </a:gs>
          </a:gsLst>
          <a:lin ang="5400012" scaled="0"/>
        </a:gradFill>
        <a:effectLst/>
      </p:bgPr>
    </p:bg>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3906053" y="619125"/>
            <a:ext cx="4071000" cy="103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7"/>
          <p:cNvSpPr txBox="1">
            <a:spLocks noGrp="1"/>
          </p:cNvSpPr>
          <p:nvPr>
            <p:ph type="subTitle" idx="1"/>
          </p:nvPr>
        </p:nvSpPr>
        <p:spPr>
          <a:xfrm>
            <a:off x="4838525" y="1809750"/>
            <a:ext cx="3138900" cy="187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1" name="Google Shape;91;p7"/>
          <p:cNvSpPr/>
          <p:nvPr/>
        </p:nvSpPr>
        <p:spPr>
          <a:xfrm flipH="1">
            <a:off x="-1755563" y="2269850"/>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73" y="4224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75"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8"/>
          <p:cNvSpPr/>
          <p:nvPr/>
        </p:nvSpPr>
        <p:spPr>
          <a:xfrm>
            <a:off x="457875" y="3168150"/>
            <a:ext cx="1449000" cy="14490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 name="Google Shape;96;p8"/>
          <p:cNvSpPr txBox="1">
            <a:spLocks noGrp="1"/>
          </p:cNvSpPr>
          <p:nvPr>
            <p:ph type="title"/>
          </p:nvPr>
        </p:nvSpPr>
        <p:spPr>
          <a:xfrm>
            <a:off x="2341950" y="450150"/>
            <a:ext cx="44601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7" name="Google Shape;97;p8"/>
          <p:cNvGrpSpPr/>
          <p:nvPr/>
        </p:nvGrpSpPr>
        <p:grpSpPr>
          <a:xfrm>
            <a:off x="73" y="-50"/>
            <a:ext cx="6214307" cy="2673691"/>
            <a:chOff x="73" y="-50"/>
            <a:chExt cx="6214307" cy="2673691"/>
          </a:xfrm>
        </p:grpSpPr>
        <p:sp>
          <p:nvSpPr>
            <p:cNvPr id="98" name="Google Shape;98;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8"/>
          <p:cNvGrpSpPr/>
          <p:nvPr/>
        </p:nvGrpSpPr>
        <p:grpSpPr>
          <a:xfrm rot="10800000">
            <a:off x="3514459" y="2721376"/>
            <a:ext cx="5629540" cy="2422097"/>
            <a:chOff x="73" y="-50"/>
            <a:chExt cx="6214307" cy="2673691"/>
          </a:xfrm>
        </p:grpSpPr>
        <p:sp>
          <p:nvSpPr>
            <p:cNvPr id="101" name="Google Shape;101;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8"/>
          <p:cNvGrpSpPr/>
          <p:nvPr/>
        </p:nvGrpSpPr>
        <p:grpSpPr>
          <a:xfrm flipH="1">
            <a:off x="4581456" y="-50"/>
            <a:ext cx="4562544" cy="1963024"/>
            <a:chOff x="73" y="-50"/>
            <a:chExt cx="6214307" cy="2673691"/>
          </a:xfrm>
        </p:grpSpPr>
        <p:sp>
          <p:nvSpPr>
            <p:cNvPr id="104" name="Google Shape;104;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8"/>
          <p:cNvSpPr/>
          <p:nvPr/>
        </p:nvSpPr>
        <p:spPr>
          <a:xfrm>
            <a:off x="73" y="35386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75" y="3787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11"/>
          <p:cNvSpPr/>
          <p:nvPr/>
        </p:nvSpPr>
        <p:spPr>
          <a:xfrm>
            <a:off x="7618800" y="2209800"/>
            <a:ext cx="1248300" cy="12483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1" name="Google Shape;121;p11"/>
          <p:cNvSpPr txBox="1">
            <a:spLocks noGrp="1"/>
          </p:cNvSpPr>
          <p:nvPr>
            <p:ph type="title" hasCustomPrompt="1"/>
          </p:nvPr>
        </p:nvSpPr>
        <p:spPr>
          <a:xfrm>
            <a:off x="419100" y="344125"/>
            <a:ext cx="6801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b="1">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 name="Google Shape;122;p11"/>
          <p:cNvSpPr txBox="1">
            <a:spLocks noGrp="1"/>
          </p:cNvSpPr>
          <p:nvPr>
            <p:ph type="body" idx="1"/>
          </p:nvPr>
        </p:nvSpPr>
        <p:spPr>
          <a:xfrm>
            <a:off x="1538400" y="2383825"/>
            <a:ext cx="4562400" cy="1300800"/>
          </a:xfrm>
          <a:prstGeom prst="rect">
            <a:avLst/>
          </a:prstGeom>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3" name="Google Shape;123;p11"/>
          <p:cNvSpPr/>
          <p:nvPr/>
        </p:nvSpPr>
        <p:spPr>
          <a:xfrm>
            <a:off x="238671" y="23091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flipH="1">
            <a:off x="-13299" y="36529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13301" y="3939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1"/>
          <p:cNvGrpSpPr/>
          <p:nvPr/>
        </p:nvGrpSpPr>
        <p:grpSpPr>
          <a:xfrm>
            <a:off x="-506133" y="168546"/>
            <a:ext cx="8463110" cy="2369802"/>
            <a:chOff x="345406" y="168546"/>
            <a:chExt cx="8463110" cy="2369802"/>
          </a:xfrm>
        </p:grpSpPr>
        <p:sp>
          <p:nvSpPr>
            <p:cNvPr id="127" name="Google Shape;127;p11"/>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7" name="Google Shape;157;p13"/>
          <p:cNvGrpSpPr/>
          <p:nvPr/>
        </p:nvGrpSpPr>
        <p:grpSpPr>
          <a:xfrm>
            <a:off x="6" y="-51"/>
            <a:ext cx="5114374" cy="2673691"/>
            <a:chOff x="73" y="-50"/>
            <a:chExt cx="6214307" cy="2673691"/>
          </a:xfrm>
        </p:grpSpPr>
        <p:sp>
          <p:nvSpPr>
            <p:cNvPr id="158" name="Google Shape;158;p13"/>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4033131" y="2495499"/>
            <a:ext cx="5114374" cy="2673691"/>
            <a:chOff x="73" y="-50"/>
            <a:chExt cx="6214307" cy="2673691"/>
          </a:xfrm>
        </p:grpSpPr>
        <p:sp>
          <p:nvSpPr>
            <p:cNvPr id="161" name="Google Shape;161;p13"/>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3"/>
          <p:cNvSpPr/>
          <p:nvPr/>
        </p:nvSpPr>
        <p:spPr>
          <a:xfrm flipH="1">
            <a:off x="75"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73"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75"/>
        <p:cNvGrpSpPr/>
        <p:nvPr/>
      </p:nvGrpSpPr>
      <p:grpSpPr>
        <a:xfrm>
          <a:off x="0" y="0"/>
          <a:ext cx="0" cy="0"/>
          <a:chOff x="0" y="0"/>
          <a:chExt cx="0" cy="0"/>
        </a:xfrm>
      </p:grpSpPr>
      <p:sp>
        <p:nvSpPr>
          <p:cNvPr id="176" name="Google Shape;176;p15"/>
          <p:cNvSpPr/>
          <p:nvPr/>
        </p:nvSpPr>
        <p:spPr>
          <a:xfrm flipH="1">
            <a:off x="-1742529" y="2461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txBox="1">
            <a:spLocks noGrp="1"/>
          </p:cNvSpPr>
          <p:nvPr>
            <p:ph type="title"/>
          </p:nvPr>
        </p:nvSpPr>
        <p:spPr>
          <a:xfrm>
            <a:off x="3875397" y="1000125"/>
            <a:ext cx="4071000" cy="103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8" name="Google Shape;178;p15"/>
          <p:cNvSpPr txBox="1">
            <a:spLocks noGrp="1"/>
          </p:cNvSpPr>
          <p:nvPr>
            <p:ph type="subTitle" idx="1"/>
          </p:nvPr>
        </p:nvSpPr>
        <p:spPr>
          <a:xfrm>
            <a:off x="4308597" y="2190750"/>
            <a:ext cx="3204600" cy="157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9" name="Google Shape;179;p15"/>
          <p:cNvSpPr/>
          <p:nvPr/>
        </p:nvSpPr>
        <p:spPr>
          <a:xfrm flipH="1">
            <a:off x="24" y="4071275"/>
            <a:ext cx="9143814" cy="1681825"/>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0" y="4091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5"/>
          <p:cNvGrpSpPr/>
          <p:nvPr/>
        </p:nvGrpSpPr>
        <p:grpSpPr>
          <a:xfrm flipH="1">
            <a:off x="2939578" y="-50"/>
            <a:ext cx="6214307" cy="2673691"/>
            <a:chOff x="73" y="-50"/>
            <a:chExt cx="6214307" cy="2673691"/>
          </a:xfrm>
        </p:grpSpPr>
        <p:sp>
          <p:nvSpPr>
            <p:cNvPr id="182" name="Google Shape;182;p15"/>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flipH="1">
            <a:off x="5805"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99909D"/>
            </a:gs>
            <a:gs pos="100000">
              <a:srgbClr val="49588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CE00"/>
              </a:buClr>
              <a:buSzPts val="2800"/>
              <a:buFont typeface="Varela Round"/>
              <a:buNone/>
              <a:defRPr sz="2800">
                <a:solidFill>
                  <a:srgbClr val="FFCE00"/>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Didact Gothic"/>
              <a:buChar char="●"/>
              <a:defRPr sz="1800">
                <a:solidFill>
                  <a:schemeClr val="l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7" r:id="rId6"/>
    <p:sldLayoutId id="2147483658" r:id="rId7"/>
    <p:sldLayoutId id="2147483659" r:id="rId8"/>
    <p:sldLayoutId id="2147483661" r:id="rId9"/>
    <p:sldLayoutId id="2147483662" r:id="rId10"/>
    <p:sldLayoutId id="2147483666"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4"/>
        <p:cNvGrpSpPr/>
        <p:nvPr/>
      </p:nvGrpSpPr>
      <p:grpSpPr>
        <a:xfrm>
          <a:off x="0" y="0"/>
          <a:ext cx="0" cy="0"/>
          <a:chOff x="0" y="0"/>
          <a:chExt cx="0" cy="0"/>
        </a:xfrm>
      </p:grpSpPr>
      <p:sp>
        <p:nvSpPr>
          <p:cNvPr id="365" name="Google Shape;365;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6" name="Google Shape;366;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comments" Target="../comments/commen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hyperlink" Target="http://3.86.32.246:8000/docs#/default/predict_predict_pos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1"/>
        <p:cNvGrpSpPr/>
        <p:nvPr/>
      </p:nvGrpSpPr>
      <p:grpSpPr>
        <a:xfrm>
          <a:off x="0" y="0"/>
          <a:ext cx="0" cy="0"/>
          <a:chOff x="0" y="0"/>
          <a:chExt cx="0" cy="0"/>
        </a:xfrm>
      </p:grpSpPr>
      <p:pic>
        <p:nvPicPr>
          <p:cNvPr id="372" name="Google Shape;372;p32"/>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373" name="Google Shape;373;p32"/>
          <p:cNvPicPr preferRelativeResize="0"/>
          <p:nvPr/>
        </p:nvPicPr>
        <p:blipFill>
          <a:blip r:embed="rId4">
            <a:alphaModFix/>
          </a:blip>
          <a:stretch>
            <a:fillRect/>
          </a:stretch>
        </p:blipFill>
        <p:spPr>
          <a:xfrm>
            <a:off x="0" y="0"/>
            <a:ext cx="9144010" cy="5143500"/>
          </a:xfrm>
          <a:prstGeom prst="rect">
            <a:avLst/>
          </a:prstGeom>
          <a:noFill/>
          <a:ln>
            <a:noFill/>
          </a:ln>
        </p:spPr>
      </p:pic>
      <p:sp>
        <p:nvSpPr>
          <p:cNvPr id="374" name="Google Shape;374;p32"/>
          <p:cNvSpPr txBox="1"/>
          <p:nvPr/>
        </p:nvSpPr>
        <p:spPr>
          <a:xfrm>
            <a:off x="601075" y="816225"/>
            <a:ext cx="2349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a:solidFill>
                  <a:srgbClr val="FFFFFF"/>
                </a:solidFill>
                <a:latin typeface="Varela Round"/>
                <a:ea typeface="Varela Round"/>
                <a:cs typeface="Varela Round"/>
                <a:sym typeface="Varela Round"/>
              </a:rPr>
              <a:t>Cloud Computations</a:t>
            </a:r>
            <a:endParaRPr sz="2300" b="1">
              <a:solidFill>
                <a:srgbClr val="FFFFFF"/>
              </a:solidFill>
              <a:latin typeface="Varela Round"/>
              <a:ea typeface="Varela Round"/>
              <a:cs typeface="Varela Round"/>
              <a:sym typeface="Varela Round"/>
            </a:endParaRPr>
          </a:p>
        </p:txBody>
      </p:sp>
      <p:sp>
        <p:nvSpPr>
          <p:cNvPr id="375" name="Google Shape;375;p32"/>
          <p:cNvSpPr/>
          <p:nvPr/>
        </p:nvSpPr>
        <p:spPr>
          <a:xfrm>
            <a:off x="5533075" y="1709025"/>
            <a:ext cx="3395700" cy="15129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300" b="1">
                <a:solidFill>
                  <a:schemeClr val="accent6"/>
                </a:solidFill>
                <a:latin typeface="Varela Round"/>
                <a:ea typeface="Varela Round"/>
                <a:cs typeface="Varela Round"/>
                <a:sym typeface="Varela Round"/>
              </a:rPr>
              <a:t>Weather Prediction</a:t>
            </a:r>
            <a:endParaRPr sz="1700">
              <a:solidFill>
                <a:schemeClr val="accent6"/>
              </a:solidFill>
              <a:latin typeface="Varela Round"/>
              <a:ea typeface="Varela Round"/>
              <a:cs typeface="Varela Round"/>
              <a:sym typeface="Varela Round"/>
            </a:endParaRPr>
          </a:p>
        </p:txBody>
      </p:sp>
      <p:sp>
        <p:nvSpPr>
          <p:cNvPr id="376" name="Google Shape;376;p32"/>
          <p:cNvSpPr/>
          <p:nvPr/>
        </p:nvSpPr>
        <p:spPr>
          <a:xfrm>
            <a:off x="6132625" y="3412125"/>
            <a:ext cx="2291400" cy="12522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6"/>
                </a:solidFill>
                <a:latin typeface="Varela Round"/>
                <a:ea typeface="Varela Round"/>
                <a:cs typeface="Varela Round"/>
                <a:sym typeface="Varela Round"/>
              </a:rPr>
              <a:t>INSY-695-076</a:t>
            </a:r>
            <a:endParaRPr sz="1200" b="1">
              <a:solidFill>
                <a:schemeClr val="accent6"/>
              </a:solidFill>
              <a:latin typeface="Varela Round"/>
              <a:ea typeface="Varela Round"/>
              <a:cs typeface="Varela Round"/>
              <a:sym typeface="Varela Round"/>
            </a:endParaRPr>
          </a:p>
          <a:p>
            <a:pPr marL="0" lvl="0" indent="0" algn="ctr" rtl="0">
              <a:spcBef>
                <a:spcPts val="0"/>
              </a:spcBef>
              <a:spcAft>
                <a:spcPts val="0"/>
              </a:spcAft>
              <a:buNone/>
            </a:pPr>
            <a:r>
              <a:rPr lang="en" sz="1200" b="1">
                <a:solidFill>
                  <a:schemeClr val="accent6"/>
                </a:solidFill>
                <a:latin typeface="Varela Round"/>
                <a:ea typeface="Varela Round"/>
                <a:cs typeface="Varela Round"/>
                <a:sym typeface="Varela Round"/>
              </a:rPr>
              <a:t>Advanced Topics in Information Systems: Enterprise Data Science &amp; ML in Production II</a:t>
            </a:r>
            <a:endParaRPr sz="1200" b="1">
              <a:solidFill>
                <a:schemeClr val="accent6"/>
              </a:solidFill>
              <a:latin typeface="Varela Round"/>
              <a:ea typeface="Varela Round"/>
              <a:cs typeface="Varela Round"/>
              <a:sym typeface="Varela Rou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1"/>
          <p:cNvSpPr/>
          <p:nvPr/>
        </p:nvSpPr>
        <p:spPr>
          <a:xfrm>
            <a:off x="693575" y="1256025"/>
            <a:ext cx="4203000" cy="24417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txBox="1">
            <a:spLocks noGrp="1"/>
          </p:cNvSpPr>
          <p:nvPr>
            <p:ph type="title"/>
          </p:nvPr>
        </p:nvSpPr>
        <p:spPr>
          <a:xfrm>
            <a:off x="757600" y="1361875"/>
            <a:ext cx="4139100" cy="33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RFE utilizing Decision Tree Regressor</a:t>
            </a:r>
            <a:endParaRPr sz="1600"/>
          </a:p>
        </p:txBody>
      </p:sp>
      <p:sp>
        <p:nvSpPr>
          <p:cNvPr id="540" name="Google Shape;540;p41"/>
          <p:cNvSpPr txBox="1">
            <a:spLocks noGrp="1"/>
          </p:cNvSpPr>
          <p:nvPr>
            <p:ph type="subTitle" idx="1"/>
          </p:nvPr>
        </p:nvSpPr>
        <p:spPr>
          <a:xfrm>
            <a:off x="1239075" y="1802550"/>
            <a:ext cx="1333800" cy="16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50">
                <a:solidFill>
                  <a:srgbClr val="FFFFFF"/>
                </a:solidFill>
              </a:rPr>
              <a:t>           Humidity</a:t>
            </a:r>
            <a:endParaRPr sz="1050">
              <a:solidFill>
                <a:srgbClr val="FFFFFF"/>
              </a:solidFill>
            </a:endParaRPr>
          </a:p>
          <a:p>
            <a:pPr marL="0" lvl="0" indent="0" algn="ctr" rtl="0">
              <a:spcBef>
                <a:spcPts val="0"/>
              </a:spcBef>
              <a:spcAft>
                <a:spcPts val="0"/>
              </a:spcAft>
              <a:buNone/>
            </a:pPr>
            <a:r>
              <a:rPr lang="en" sz="1050">
                <a:solidFill>
                  <a:srgbClr val="FFFFFF"/>
                </a:solidFill>
              </a:rPr>
              <a:t>Wind Direction</a:t>
            </a:r>
            <a:endParaRPr sz="1050">
              <a:solidFill>
                <a:srgbClr val="FFFFFF"/>
              </a:solidFill>
            </a:endParaRPr>
          </a:p>
          <a:p>
            <a:pPr marL="0" lvl="0" indent="0" algn="ctr" rtl="0">
              <a:spcBef>
                <a:spcPts val="0"/>
              </a:spcBef>
              <a:spcAft>
                <a:spcPts val="0"/>
              </a:spcAft>
              <a:buNone/>
            </a:pPr>
            <a:r>
              <a:rPr lang="en" sz="1050">
                <a:solidFill>
                  <a:srgbClr val="FFFFFF"/>
                </a:solidFill>
              </a:rPr>
              <a:t>Pressure</a:t>
            </a:r>
            <a:endParaRPr sz="1050">
              <a:solidFill>
                <a:srgbClr val="FFFFFF"/>
              </a:solidFill>
            </a:endParaRPr>
          </a:p>
          <a:p>
            <a:pPr marL="0" lvl="0" indent="0" algn="ctr" rtl="0">
              <a:spcBef>
                <a:spcPts val="0"/>
              </a:spcBef>
              <a:spcAft>
                <a:spcPts val="0"/>
              </a:spcAft>
              <a:buNone/>
            </a:pPr>
            <a:r>
              <a:rPr lang="en" sz="1050">
                <a:solidFill>
                  <a:srgbClr val="FFFFFF"/>
                </a:solidFill>
              </a:rPr>
              <a:t>Wind Speed</a:t>
            </a:r>
            <a:endParaRPr sz="1050">
              <a:solidFill>
                <a:srgbClr val="FFFFFF"/>
              </a:solidFill>
            </a:endParaRPr>
          </a:p>
          <a:p>
            <a:pPr marL="0" lvl="0" indent="0" algn="ctr" rtl="0">
              <a:spcBef>
                <a:spcPts val="0"/>
              </a:spcBef>
              <a:spcAft>
                <a:spcPts val="0"/>
              </a:spcAft>
              <a:buNone/>
            </a:pPr>
            <a:r>
              <a:rPr lang="en" sz="1050">
                <a:solidFill>
                  <a:srgbClr val="FFFFFF"/>
                </a:solidFill>
              </a:rPr>
              <a:t>hour</a:t>
            </a:r>
            <a:endParaRPr sz="1050">
              <a:solidFill>
                <a:srgbClr val="FFFFFF"/>
              </a:solidFill>
            </a:endParaRPr>
          </a:p>
          <a:p>
            <a:pPr marL="0" lvl="0" indent="0" algn="ctr" rtl="0">
              <a:spcBef>
                <a:spcPts val="0"/>
              </a:spcBef>
              <a:spcAft>
                <a:spcPts val="0"/>
              </a:spcAft>
              <a:buNone/>
            </a:pPr>
            <a:r>
              <a:rPr lang="en" sz="1050">
                <a:solidFill>
                  <a:srgbClr val="FFFFFF"/>
                </a:solidFill>
              </a:rPr>
              <a:t>lag1</a:t>
            </a:r>
            <a:endParaRPr sz="1050">
              <a:solidFill>
                <a:srgbClr val="FFFFFF"/>
              </a:solidFill>
            </a:endParaRPr>
          </a:p>
          <a:p>
            <a:pPr marL="0" lvl="0" indent="0" algn="ctr" rtl="0">
              <a:spcBef>
                <a:spcPts val="0"/>
              </a:spcBef>
              <a:spcAft>
                <a:spcPts val="0"/>
              </a:spcAft>
              <a:buNone/>
            </a:pPr>
            <a:r>
              <a:rPr lang="en" sz="1050">
                <a:solidFill>
                  <a:srgbClr val="FFFFFF"/>
                </a:solidFill>
              </a:rPr>
              <a:t>lag2</a:t>
            </a:r>
            <a:endParaRPr sz="1050">
              <a:solidFill>
                <a:srgbClr val="FFFFFF"/>
              </a:solidFill>
            </a:endParaRPr>
          </a:p>
          <a:p>
            <a:pPr marL="0" lvl="0" indent="0" algn="ctr" rtl="0">
              <a:spcBef>
                <a:spcPts val="0"/>
              </a:spcBef>
              <a:spcAft>
                <a:spcPts val="0"/>
              </a:spcAft>
              <a:buNone/>
            </a:pPr>
            <a:r>
              <a:rPr lang="en" sz="1050">
                <a:solidFill>
                  <a:srgbClr val="FFFFFF"/>
                </a:solidFill>
              </a:rPr>
              <a:t>lag12</a:t>
            </a:r>
            <a:endParaRPr sz="1050">
              <a:solidFill>
                <a:srgbClr val="FFFFFF"/>
              </a:solidFill>
            </a:endParaRPr>
          </a:p>
          <a:p>
            <a:pPr marL="0" lvl="0" indent="0" algn="ctr" rtl="0">
              <a:spcBef>
                <a:spcPts val="0"/>
              </a:spcBef>
              <a:spcAft>
                <a:spcPts val="0"/>
              </a:spcAft>
              <a:buNone/>
            </a:pPr>
            <a:r>
              <a:rPr lang="en" sz="1050">
                <a:solidFill>
                  <a:srgbClr val="FFFFFF"/>
                </a:solidFill>
              </a:rPr>
              <a:t>lag30</a:t>
            </a:r>
            <a:endParaRPr sz="1050">
              <a:solidFill>
                <a:srgbClr val="FFFFFF"/>
              </a:solidFill>
            </a:endParaRPr>
          </a:p>
          <a:p>
            <a:pPr marL="0" lvl="0" indent="0" algn="ctr" rtl="0">
              <a:spcBef>
                <a:spcPts val="0"/>
              </a:spcBef>
              <a:spcAft>
                <a:spcPts val="0"/>
              </a:spcAft>
              <a:buNone/>
            </a:pPr>
            <a:endParaRPr sz="1050">
              <a:solidFill>
                <a:srgbClr val="FFFFFF"/>
              </a:solidFill>
            </a:endParaRPr>
          </a:p>
          <a:p>
            <a:pPr marL="0" lvl="0" indent="0" algn="ctr" rtl="0">
              <a:spcBef>
                <a:spcPts val="0"/>
              </a:spcBef>
              <a:spcAft>
                <a:spcPts val="0"/>
              </a:spcAft>
              <a:buNone/>
            </a:pPr>
            <a:endParaRPr>
              <a:solidFill>
                <a:srgbClr val="FFFFFF"/>
              </a:solidFill>
            </a:endParaRPr>
          </a:p>
        </p:txBody>
      </p:sp>
      <p:sp>
        <p:nvSpPr>
          <p:cNvPr id="541" name="Google Shape;541;p41"/>
          <p:cNvSpPr txBox="1">
            <a:spLocks noGrp="1"/>
          </p:cNvSpPr>
          <p:nvPr>
            <p:ph type="title"/>
          </p:nvPr>
        </p:nvSpPr>
        <p:spPr>
          <a:xfrm>
            <a:off x="321925" y="280075"/>
            <a:ext cx="42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 Selection</a:t>
            </a:r>
            <a:endParaRPr/>
          </a:p>
        </p:txBody>
      </p:sp>
      <p:sp>
        <p:nvSpPr>
          <p:cNvPr id="542" name="Google Shape;542;p41"/>
          <p:cNvSpPr txBox="1"/>
          <p:nvPr/>
        </p:nvSpPr>
        <p:spPr>
          <a:xfrm>
            <a:off x="2582800" y="1666650"/>
            <a:ext cx="2036100" cy="196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max daily temp</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min daily temp</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min daily wind speed</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min weekly temp</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mean weekly hum</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mean weekly pressure</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rolling_mean_temp</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rolling_mean_pressure</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rolling_mean_wind_dir</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Rolling_mean_wind_speed</a:t>
            </a:r>
            <a:endParaRPr sz="1050">
              <a:solidFill>
                <a:schemeClr val="lt1"/>
              </a:solidFill>
              <a:latin typeface="Didact Gothic"/>
              <a:ea typeface="Didact Gothic"/>
              <a:cs typeface="Didact Gothic"/>
              <a:sym typeface="Didact Gothic"/>
            </a:endParaRPr>
          </a:p>
          <a:p>
            <a:pPr marL="0" lvl="0" indent="0" algn="ctr" rtl="0">
              <a:spcBef>
                <a:spcPts val="0"/>
              </a:spcBef>
              <a:spcAft>
                <a:spcPts val="0"/>
              </a:spcAft>
              <a:buNone/>
            </a:pPr>
            <a:r>
              <a:rPr lang="en" sz="1050">
                <a:solidFill>
                  <a:schemeClr val="lt1"/>
                </a:solidFill>
                <a:latin typeface="Didact Gothic"/>
                <a:ea typeface="Didact Gothic"/>
                <a:cs typeface="Didact Gothic"/>
                <a:sym typeface="Didact Gothic"/>
              </a:rPr>
              <a:t>rolling_mean_humidity</a:t>
            </a:r>
            <a:endParaRPr/>
          </a:p>
        </p:txBody>
      </p:sp>
      <p:pic>
        <p:nvPicPr>
          <p:cNvPr id="543" name="Google Shape;543;p41"/>
          <p:cNvPicPr preferRelativeResize="0"/>
          <p:nvPr/>
        </p:nvPicPr>
        <p:blipFill rotWithShape="1">
          <a:blip r:embed="rId3">
            <a:alphaModFix/>
          </a:blip>
          <a:srcRect b="50724"/>
          <a:stretch/>
        </p:blipFill>
        <p:spPr>
          <a:xfrm>
            <a:off x="5614689" y="1538401"/>
            <a:ext cx="2870861" cy="2014650"/>
          </a:xfrm>
          <a:prstGeom prst="rect">
            <a:avLst/>
          </a:prstGeom>
          <a:noFill/>
          <a:ln>
            <a:noFill/>
          </a:ln>
        </p:spPr>
      </p:pic>
      <p:sp>
        <p:nvSpPr>
          <p:cNvPr id="544" name="Google Shape;544;p41"/>
          <p:cNvSpPr txBox="1"/>
          <p:nvPr/>
        </p:nvSpPr>
        <p:spPr>
          <a:xfrm>
            <a:off x="5705400" y="1209175"/>
            <a:ext cx="27801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50">
                <a:solidFill>
                  <a:schemeClr val="lt1"/>
                </a:solidFill>
                <a:latin typeface="Didact Gothic"/>
                <a:ea typeface="Didact Gothic"/>
                <a:cs typeface="Didact Gothic"/>
                <a:sym typeface="Didact Gothic"/>
              </a:rPr>
              <a:t>Autocorrelation Plot for Temperature</a:t>
            </a:r>
            <a:endParaRPr sz="1600"/>
          </a:p>
        </p:txBody>
      </p:sp>
      <p:grpSp>
        <p:nvGrpSpPr>
          <p:cNvPr id="545" name="Google Shape;545;p41"/>
          <p:cNvGrpSpPr/>
          <p:nvPr/>
        </p:nvGrpSpPr>
        <p:grpSpPr>
          <a:xfrm>
            <a:off x="4467681" y="322063"/>
            <a:ext cx="1575675" cy="509425"/>
            <a:chOff x="658956" y="4105700"/>
            <a:chExt cx="1575675" cy="509425"/>
          </a:xfrm>
        </p:grpSpPr>
        <p:sp>
          <p:nvSpPr>
            <p:cNvPr id="546" name="Google Shape;546;p41"/>
            <p:cNvSpPr/>
            <p:nvPr/>
          </p:nvSpPr>
          <p:spPr>
            <a:xfrm>
              <a:off x="658956" y="4131950"/>
              <a:ext cx="1575675" cy="483175"/>
            </a:xfrm>
            <a:custGeom>
              <a:avLst/>
              <a:gdLst/>
              <a:ahLst/>
              <a:cxnLst/>
              <a:rect l="l" t="t" r="r" b="b"/>
              <a:pathLst>
                <a:path w="63027" h="19327" extrusionOk="0">
                  <a:moveTo>
                    <a:pt x="25283" y="0"/>
                  </a:moveTo>
                  <a:cubicBezTo>
                    <a:pt x="22273" y="0"/>
                    <a:pt x="19734" y="2148"/>
                    <a:pt x="19076" y="4953"/>
                  </a:cubicBezTo>
                  <a:cubicBezTo>
                    <a:pt x="18621" y="4828"/>
                    <a:pt x="18167" y="4765"/>
                    <a:pt x="17712" y="4765"/>
                  </a:cubicBezTo>
                  <a:cubicBezTo>
                    <a:pt x="14891" y="4765"/>
                    <a:pt x="12618" y="6913"/>
                    <a:pt x="12289" y="9593"/>
                  </a:cubicBezTo>
                  <a:cubicBezTo>
                    <a:pt x="11756" y="9342"/>
                    <a:pt x="11113" y="9138"/>
                    <a:pt x="10455" y="9138"/>
                  </a:cubicBezTo>
                  <a:cubicBezTo>
                    <a:pt x="8104" y="9138"/>
                    <a:pt x="6144" y="11098"/>
                    <a:pt x="6144" y="13449"/>
                  </a:cubicBezTo>
                  <a:cubicBezTo>
                    <a:pt x="6144" y="13574"/>
                    <a:pt x="6207" y="13715"/>
                    <a:pt x="6207" y="13841"/>
                  </a:cubicBezTo>
                  <a:cubicBezTo>
                    <a:pt x="5627" y="13511"/>
                    <a:pt x="4906" y="13323"/>
                    <a:pt x="4185" y="13323"/>
                  </a:cubicBezTo>
                  <a:cubicBezTo>
                    <a:pt x="1897" y="13323"/>
                    <a:pt x="0" y="15220"/>
                    <a:pt x="0" y="17493"/>
                  </a:cubicBezTo>
                  <a:cubicBezTo>
                    <a:pt x="0" y="18151"/>
                    <a:pt x="141" y="18809"/>
                    <a:pt x="392" y="19327"/>
                  </a:cubicBezTo>
                  <a:lnTo>
                    <a:pt x="22022" y="19327"/>
                  </a:lnTo>
                  <a:lnTo>
                    <a:pt x="22085" y="19264"/>
                  </a:lnTo>
                  <a:cubicBezTo>
                    <a:pt x="22148" y="19264"/>
                    <a:pt x="22148" y="19327"/>
                    <a:pt x="22211" y="19327"/>
                  </a:cubicBezTo>
                  <a:lnTo>
                    <a:pt x="62635" y="19327"/>
                  </a:lnTo>
                  <a:cubicBezTo>
                    <a:pt x="62901" y="18872"/>
                    <a:pt x="63026" y="18355"/>
                    <a:pt x="63026" y="17822"/>
                  </a:cubicBezTo>
                  <a:cubicBezTo>
                    <a:pt x="63026" y="16004"/>
                    <a:pt x="61522" y="14436"/>
                    <a:pt x="59641" y="14436"/>
                  </a:cubicBezTo>
                  <a:cubicBezTo>
                    <a:pt x="59437" y="14436"/>
                    <a:pt x="59171" y="14499"/>
                    <a:pt x="58982" y="14499"/>
                  </a:cubicBezTo>
                  <a:cubicBezTo>
                    <a:pt x="58857" y="12007"/>
                    <a:pt x="56757" y="9985"/>
                    <a:pt x="54217" y="9985"/>
                  </a:cubicBezTo>
                  <a:cubicBezTo>
                    <a:pt x="52384" y="9985"/>
                    <a:pt x="50753" y="11035"/>
                    <a:pt x="49970" y="12602"/>
                  </a:cubicBezTo>
                  <a:cubicBezTo>
                    <a:pt x="49249" y="12211"/>
                    <a:pt x="48465" y="11944"/>
                    <a:pt x="47556" y="11944"/>
                  </a:cubicBezTo>
                  <a:cubicBezTo>
                    <a:pt x="46506" y="11944"/>
                    <a:pt x="45597" y="12273"/>
                    <a:pt x="44813" y="12869"/>
                  </a:cubicBezTo>
                  <a:cubicBezTo>
                    <a:pt x="43888" y="11098"/>
                    <a:pt x="42070" y="9985"/>
                    <a:pt x="39970" y="9985"/>
                  </a:cubicBezTo>
                  <a:cubicBezTo>
                    <a:pt x="39060" y="9985"/>
                    <a:pt x="38214" y="10189"/>
                    <a:pt x="37430" y="10643"/>
                  </a:cubicBezTo>
                  <a:cubicBezTo>
                    <a:pt x="37368" y="7634"/>
                    <a:pt x="34954" y="5220"/>
                    <a:pt x="31944" y="5220"/>
                  </a:cubicBezTo>
                  <a:lnTo>
                    <a:pt x="31552" y="5220"/>
                  </a:lnTo>
                  <a:cubicBezTo>
                    <a:pt x="30957" y="2289"/>
                    <a:pt x="28418" y="0"/>
                    <a:pt x="2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658956" y="4105700"/>
              <a:ext cx="1575675" cy="483175"/>
            </a:xfrm>
            <a:custGeom>
              <a:avLst/>
              <a:gdLst/>
              <a:ahLst/>
              <a:cxnLst/>
              <a:rect l="l" t="t" r="r" b="b"/>
              <a:pathLst>
                <a:path w="63027" h="19327" extrusionOk="0">
                  <a:moveTo>
                    <a:pt x="25283" y="0"/>
                  </a:moveTo>
                  <a:cubicBezTo>
                    <a:pt x="22273" y="0"/>
                    <a:pt x="19734" y="2163"/>
                    <a:pt x="19076" y="4969"/>
                  </a:cubicBezTo>
                  <a:cubicBezTo>
                    <a:pt x="18621" y="4828"/>
                    <a:pt x="18167" y="4765"/>
                    <a:pt x="17712" y="4765"/>
                  </a:cubicBezTo>
                  <a:cubicBezTo>
                    <a:pt x="14891" y="4765"/>
                    <a:pt x="12618" y="6928"/>
                    <a:pt x="12289" y="9608"/>
                  </a:cubicBezTo>
                  <a:cubicBezTo>
                    <a:pt x="11756" y="9342"/>
                    <a:pt x="11113" y="9138"/>
                    <a:pt x="10455" y="9138"/>
                  </a:cubicBezTo>
                  <a:cubicBezTo>
                    <a:pt x="8104" y="9138"/>
                    <a:pt x="6144" y="11097"/>
                    <a:pt x="6144" y="13449"/>
                  </a:cubicBezTo>
                  <a:cubicBezTo>
                    <a:pt x="6144" y="13590"/>
                    <a:pt x="6207" y="13715"/>
                    <a:pt x="6207" y="13840"/>
                  </a:cubicBezTo>
                  <a:cubicBezTo>
                    <a:pt x="5627" y="13527"/>
                    <a:pt x="4906" y="13323"/>
                    <a:pt x="4185" y="13323"/>
                  </a:cubicBezTo>
                  <a:cubicBezTo>
                    <a:pt x="1897" y="13323"/>
                    <a:pt x="0" y="15220"/>
                    <a:pt x="0" y="17508"/>
                  </a:cubicBezTo>
                  <a:cubicBezTo>
                    <a:pt x="0" y="18151"/>
                    <a:pt x="141" y="18809"/>
                    <a:pt x="392" y="19326"/>
                  </a:cubicBezTo>
                  <a:lnTo>
                    <a:pt x="22022" y="19326"/>
                  </a:lnTo>
                  <a:lnTo>
                    <a:pt x="22085" y="19264"/>
                  </a:lnTo>
                  <a:cubicBezTo>
                    <a:pt x="22148" y="19264"/>
                    <a:pt x="22148" y="19326"/>
                    <a:pt x="22211" y="19326"/>
                  </a:cubicBezTo>
                  <a:lnTo>
                    <a:pt x="62635" y="19326"/>
                  </a:lnTo>
                  <a:cubicBezTo>
                    <a:pt x="62901" y="18872"/>
                    <a:pt x="63026" y="18355"/>
                    <a:pt x="63026" y="17837"/>
                  </a:cubicBezTo>
                  <a:cubicBezTo>
                    <a:pt x="63026" y="16004"/>
                    <a:pt x="61522" y="14436"/>
                    <a:pt x="59641" y="14436"/>
                  </a:cubicBezTo>
                  <a:cubicBezTo>
                    <a:pt x="59437" y="14436"/>
                    <a:pt x="59171" y="14499"/>
                    <a:pt x="58982" y="14499"/>
                  </a:cubicBezTo>
                  <a:cubicBezTo>
                    <a:pt x="58857" y="12022"/>
                    <a:pt x="56757" y="10000"/>
                    <a:pt x="54217" y="10000"/>
                  </a:cubicBezTo>
                  <a:cubicBezTo>
                    <a:pt x="52384" y="10000"/>
                    <a:pt x="50753" y="11035"/>
                    <a:pt x="49970" y="12602"/>
                  </a:cubicBezTo>
                  <a:cubicBezTo>
                    <a:pt x="49249" y="12210"/>
                    <a:pt x="48465" y="11960"/>
                    <a:pt x="47556" y="11960"/>
                  </a:cubicBezTo>
                  <a:cubicBezTo>
                    <a:pt x="46506" y="11960"/>
                    <a:pt x="45597" y="12273"/>
                    <a:pt x="44813" y="12869"/>
                  </a:cubicBezTo>
                  <a:cubicBezTo>
                    <a:pt x="43888" y="11097"/>
                    <a:pt x="42070" y="10000"/>
                    <a:pt x="39970" y="10000"/>
                  </a:cubicBezTo>
                  <a:cubicBezTo>
                    <a:pt x="39060" y="10000"/>
                    <a:pt x="38214" y="10188"/>
                    <a:pt x="37430" y="10643"/>
                  </a:cubicBezTo>
                  <a:cubicBezTo>
                    <a:pt x="37368" y="7649"/>
                    <a:pt x="34954" y="5220"/>
                    <a:pt x="31944" y="5220"/>
                  </a:cubicBezTo>
                  <a:lnTo>
                    <a:pt x="31552" y="5220"/>
                  </a:lnTo>
                  <a:cubicBezTo>
                    <a:pt x="30957" y="2288"/>
                    <a:pt x="28418" y="0"/>
                    <a:pt x="25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41"/>
          <p:cNvGrpSpPr/>
          <p:nvPr/>
        </p:nvGrpSpPr>
        <p:grpSpPr>
          <a:xfrm>
            <a:off x="5432073" y="245882"/>
            <a:ext cx="549317" cy="545368"/>
            <a:chOff x="788523" y="2459382"/>
            <a:chExt cx="549317" cy="545368"/>
          </a:xfrm>
        </p:grpSpPr>
        <p:grpSp>
          <p:nvGrpSpPr>
            <p:cNvPr id="549" name="Google Shape;549;p41"/>
            <p:cNvGrpSpPr/>
            <p:nvPr/>
          </p:nvGrpSpPr>
          <p:grpSpPr>
            <a:xfrm>
              <a:off x="788523" y="2459382"/>
              <a:ext cx="549317" cy="545353"/>
              <a:chOff x="-5017850" y="615675"/>
              <a:chExt cx="803800" cy="798000"/>
            </a:xfrm>
          </p:grpSpPr>
          <p:sp>
            <p:nvSpPr>
              <p:cNvPr id="550" name="Google Shape;550;p41"/>
              <p:cNvSpPr/>
              <p:nvPr/>
            </p:nvSpPr>
            <p:spPr>
              <a:xfrm>
                <a:off x="-5017850" y="615675"/>
                <a:ext cx="803800" cy="798000"/>
              </a:xfrm>
              <a:custGeom>
                <a:avLst/>
                <a:gdLst/>
                <a:ahLst/>
                <a:cxnLst/>
                <a:rect l="l" t="t" r="r" b="b"/>
                <a:pathLst>
                  <a:path w="32152" h="31920" extrusionOk="0">
                    <a:moveTo>
                      <a:pt x="16086" y="3954"/>
                    </a:moveTo>
                    <a:cubicBezTo>
                      <a:pt x="22759" y="3954"/>
                      <a:pt x="28063" y="9335"/>
                      <a:pt x="28063" y="15912"/>
                    </a:cubicBezTo>
                    <a:cubicBezTo>
                      <a:pt x="28063" y="22508"/>
                      <a:pt x="22759" y="27889"/>
                      <a:pt x="16086" y="27889"/>
                    </a:cubicBezTo>
                    <a:cubicBezTo>
                      <a:pt x="9490" y="27889"/>
                      <a:pt x="4186" y="22508"/>
                      <a:pt x="4186" y="15912"/>
                    </a:cubicBezTo>
                    <a:cubicBezTo>
                      <a:pt x="4186" y="9335"/>
                      <a:pt x="9490" y="3954"/>
                      <a:pt x="16086" y="3954"/>
                    </a:cubicBezTo>
                    <a:close/>
                    <a:moveTo>
                      <a:pt x="16086" y="0"/>
                    </a:moveTo>
                    <a:lnTo>
                      <a:pt x="12942" y="3472"/>
                    </a:lnTo>
                    <a:lnTo>
                      <a:pt x="8602" y="1852"/>
                    </a:lnTo>
                    <a:lnTo>
                      <a:pt x="7484" y="6365"/>
                    </a:lnTo>
                    <a:lnTo>
                      <a:pt x="2816" y="7001"/>
                    </a:lnTo>
                    <a:lnTo>
                      <a:pt x="3858" y="11495"/>
                    </a:lnTo>
                    <a:lnTo>
                      <a:pt x="1" y="14234"/>
                    </a:lnTo>
                    <a:lnTo>
                      <a:pt x="3144" y="17763"/>
                    </a:lnTo>
                    <a:lnTo>
                      <a:pt x="965" y="21949"/>
                    </a:lnTo>
                    <a:lnTo>
                      <a:pt x="5304" y="23627"/>
                    </a:lnTo>
                    <a:lnTo>
                      <a:pt x="5401" y="28294"/>
                    </a:lnTo>
                    <a:lnTo>
                      <a:pt x="10049" y="27735"/>
                    </a:lnTo>
                    <a:lnTo>
                      <a:pt x="12228" y="31920"/>
                    </a:lnTo>
                    <a:lnTo>
                      <a:pt x="16086" y="29258"/>
                    </a:lnTo>
                    <a:lnTo>
                      <a:pt x="20020" y="31920"/>
                    </a:lnTo>
                    <a:lnTo>
                      <a:pt x="22180" y="27735"/>
                    </a:lnTo>
                    <a:lnTo>
                      <a:pt x="26848" y="28294"/>
                    </a:lnTo>
                    <a:lnTo>
                      <a:pt x="26848" y="23627"/>
                    </a:lnTo>
                    <a:lnTo>
                      <a:pt x="31264" y="21949"/>
                    </a:lnTo>
                    <a:lnTo>
                      <a:pt x="29104" y="17763"/>
                    </a:lnTo>
                    <a:lnTo>
                      <a:pt x="32152" y="14234"/>
                    </a:lnTo>
                    <a:lnTo>
                      <a:pt x="28371" y="11495"/>
                    </a:lnTo>
                    <a:lnTo>
                      <a:pt x="29413" y="7001"/>
                    </a:lnTo>
                    <a:lnTo>
                      <a:pt x="24765" y="6365"/>
                    </a:lnTo>
                    <a:lnTo>
                      <a:pt x="23627" y="1852"/>
                    </a:lnTo>
                    <a:lnTo>
                      <a:pt x="19210" y="3472"/>
                    </a:lnTo>
                    <a:lnTo>
                      <a:pt x="1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4877050" y="752600"/>
                <a:ext cx="522200" cy="522225"/>
              </a:xfrm>
              <a:custGeom>
                <a:avLst/>
                <a:gdLst/>
                <a:ahLst/>
                <a:cxnLst/>
                <a:rect l="l" t="t" r="r" b="b"/>
                <a:pathLst>
                  <a:path w="20888" h="20889" extrusionOk="0">
                    <a:moveTo>
                      <a:pt x="10454" y="1"/>
                    </a:moveTo>
                    <a:cubicBezTo>
                      <a:pt x="4745" y="1"/>
                      <a:pt x="0" y="4649"/>
                      <a:pt x="0" y="10435"/>
                    </a:cubicBezTo>
                    <a:cubicBezTo>
                      <a:pt x="0" y="16221"/>
                      <a:pt x="4745" y="20888"/>
                      <a:pt x="10454" y="20888"/>
                    </a:cubicBezTo>
                    <a:cubicBezTo>
                      <a:pt x="16240" y="20888"/>
                      <a:pt x="20888" y="16221"/>
                      <a:pt x="20888" y="10435"/>
                    </a:cubicBezTo>
                    <a:cubicBezTo>
                      <a:pt x="20888" y="4649"/>
                      <a:pt x="16240" y="1"/>
                      <a:pt x="10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41"/>
            <p:cNvSpPr/>
            <p:nvPr/>
          </p:nvSpPr>
          <p:spPr>
            <a:xfrm>
              <a:off x="1063224" y="2459397"/>
              <a:ext cx="274505" cy="545353"/>
            </a:xfrm>
            <a:custGeom>
              <a:avLst/>
              <a:gdLst/>
              <a:ahLst/>
              <a:cxnLst/>
              <a:rect l="l" t="t" r="r" b="b"/>
              <a:pathLst>
                <a:path w="16067" h="31920" extrusionOk="0">
                  <a:moveTo>
                    <a:pt x="1" y="0"/>
                  </a:moveTo>
                  <a:lnTo>
                    <a:pt x="1" y="3954"/>
                  </a:lnTo>
                  <a:cubicBezTo>
                    <a:pt x="6674" y="3954"/>
                    <a:pt x="11978" y="9335"/>
                    <a:pt x="11978" y="15912"/>
                  </a:cubicBezTo>
                  <a:cubicBezTo>
                    <a:pt x="11978" y="22508"/>
                    <a:pt x="6674" y="27889"/>
                    <a:pt x="1" y="27889"/>
                  </a:cubicBezTo>
                  <a:lnTo>
                    <a:pt x="1" y="29258"/>
                  </a:lnTo>
                  <a:lnTo>
                    <a:pt x="3935" y="31920"/>
                  </a:lnTo>
                  <a:lnTo>
                    <a:pt x="6095" y="27735"/>
                  </a:lnTo>
                  <a:lnTo>
                    <a:pt x="10763" y="28294"/>
                  </a:lnTo>
                  <a:lnTo>
                    <a:pt x="10763" y="23627"/>
                  </a:lnTo>
                  <a:lnTo>
                    <a:pt x="15179" y="21949"/>
                  </a:lnTo>
                  <a:lnTo>
                    <a:pt x="13019" y="17763"/>
                  </a:lnTo>
                  <a:lnTo>
                    <a:pt x="16067" y="14234"/>
                  </a:lnTo>
                  <a:lnTo>
                    <a:pt x="12286" y="11495"/>
                  </a:lnTo>
                  <a:lnTo>
                    <a:pt x="13328" y="7001"/>
                  </a:lnTo>
                  <a:lnTo>
                    <a:pt x="8680" y="6365"/>
                  </a:lnTo>
                  <a:lnTo>
                    <a:pt x="7542" y="1852"/>
                  </a:lnTo>
                  <a:lnTo>
                    <a:pt x="3125" y="347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1063224" y="2552975"/>
              <a:ext cx="178282" cy="356889"/>
            </a:xfrm>
            <a:custGeom>
              <a:avLst/>
              <a:gdLst/>
              <a:ahLst/>
              <a:cxnLst/>
              <a:rect l="l" t="t" r="r" b="b"/>
              <a:pathLst>
                <a:path w="10435" h="20889" extrusionOk="0">
                  <a:moveTo>
                    <a:pt x="1" y="1"/>
                  </a:moveTo>
                  <a:lnTo>
                    <a:pt x="1" y="20888"/>
                  </a:lnTo>
                  <a:cubicBezTo>
                    <a:pt x="5787" y="20888"/>
                    <a:pt x="10435" y="16221"/>
                    <a:pt x="10435" y="10435"/>
                  </a:cubicBezTo>
                  <a:cubicBezTo>
                    <a:pt x="10435" y="4649"/>
                    <a:pt x="578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2"/>
          <p:cNvSpPr txBox="1">
            <a:spLocks noGrp="1"/>
          </p:cNvSpPr>
          <p:nvPr>
            <p:ph type="title"/>
          </p:nvPr>
        </p:nvSpPr>
        <p:spPr>
          <a:xfrm>
            <a:off x="361100" y="329625"/>
            <a:ext cx="5585700" cy="58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Parametric Models:</a:t>
            </a:r>
            <a:endParaRPr sz="2400"/>
          </a:p>
          <a:p>
            <a:pPr marL="0" lvl="0" indent="0" algn="l" rtl="0">
              <a:spcBef>
                <a:spcPts val="0"/>
              </a:spcBef>
              <a:spcAft>
                <a:spcPts val="0"/>
              </a:spcAft>
              <a:buNone/>
            </a:pPr>
            <a:r>
              <a:rPr lang="en" sz="2800" b="0"/>
              <a:t>Seasonal ARIMA (SARIMA)</a:t>
            </a:r>
            <a:endParaRPr sz="2800" b="0"/>
          </a:p>
        </p:txBody>
      </p:sp>
      <p:sp>
        <p:nvSpPr>
          <p:cNvPr id="559" name="Google Shape;559;p42"/>
          <p:cNvSpPr txBox="1">
            <a:spLocks noGrp="1"/>
          </p:cNvSpPr>
          <p:nvPr>
            <p:ph type="subTitle" idx="1"/>
          </p:nvPr>
        </p:nvSpPr>
        <p:spPr>
          <a:xfrm>
            <a:off x="361100" y="826900"/>
            <a:ext cx="7318200" cy="26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rgbClr val="FFFFFF"/>
                </a:solidFill>
              </a:rPr>
              <a:t>Supports the direct modeling of the seasonal component of the series (unlike ARIMA) with three new hyperparameters to support the seasonal component of the series</a:t>
            </a:r>
            <a:endParaRPr sz="1250" b="1">
              <a:solidFill>
                <a:srgbClr val="FFFFFF"/>
              </a:solidFill>
            </a:endParaRPr>
          </a:p>
          <a:p>
            <a:pPr marL="457200" lvl="0" indent="-307975" algn="l" rtl="0">
              <a:spcBef>
                <a:spcPts val="0"/>
              </a:spcBef>
              <a:spcAft>
                <a:spcPts val="0"/>
              </a:spcAft>
              <a:buClr>
                <a:srgbClr val="FFFFFF"/>
              </a:buClr>
              <a:buSzPts val="1250"/>
              <a:buChar char="-"/>
            </a:pPr>
            <a:r>
              <a:rPr lang="en" sz="1250">
                <a:solidFill>
                  <a:srgbClr val="FFFFFF"/>
                </a:solidFill>
              </a:rPr>
              <a:t>Number of autoregressive terms or lags  (p, P)</a:t>
            </a:r>
            <a:endParaRPr sz="1250">
              <a:solidFill>
                <a:srgbClr val="FFFFFF"/>
              </a:solidFill>
            </a:endParaRPr>
          </a:p>
          <a:p>
            <a:pPr marL="457200" lvl="0" indent="-307975" algn="l" rtl="0">
              <a:spcBef>
                <a:spcPts val="0"/>
              </a:spcBef>
              <a:spcAft>
                <a:spcPts val="0"/>
              </a:spcAft>
              <a:buClr>
                <a:srgbClr val="FFFFFF"/>
              </a:buClr>
              <a:buSzPts val="1250"/>
              <a:buChar char="-"/>
            </a:pPr>
            <a:r>
              <a:rPr lang="en" sz="1250">
                <a:solidFill>
                  <a:srgbClr val="FFFFFF"/>
                </a:solidFill>
              </a:rPr>
              <a:t>Amount of differencing - number of past time points to subtract from the current time point (d, D)</a:t>
            </a:r>
            <a:endParaRPr sz="1250">
              <a:solidFill>
                <a:srgbClr val="FFFFFF"/>
              </a:solidFill>
            </a:endParaRPr>
          </a:p>
          <a:p>
            <a:pPr marL="457200" lvl="0" indent="-307975" algn="l" rtl="0">
              <a:spcBef>
                <a:spcPts val="0"/>
              </a:spcBef>
              <a:spcAft>
                <a:spcPts val="0"/>
              </a:spcAft>
              <a:buClr>
                <a:srgbClr val="FFFFFF"/>
              </a:buClr>
              <a:buSzPts val="1250"/>
              <a:buChar char="-"/>
            </a:pPr>
            <a:r>
              <a:rPr lang="en" sz="1250">
                <a:solidFill>
                  <a:srgbClr val="FFFFFF"/>
                </a:solidFill>
              </a:rPr>
              <a:t>Number of moving average terms - lags of forecast error  (q, Q) </a:t>
            </a:r>
            <a:endParaRPr sz="1250">
              <a:solidFill>
                <a:srgbClr val="FFFFFF"/>
              </a:solidFill>
            </a:endParaRPr>
          </a:p>
          <a:p>
            <a:pPr marL="457200" lvl="0" indent="-307975" algn="l" rtl="0">
              <a:spcBef>
                <a:spcPts val="0"/>
              </a:spcBef>
              <a:spcAft>
                <a:spcPts val="0"/>
              </a:spcAft>
              <a:buClr>
                <a:srgbClr val="FFFFFF"/>
              </a:buClr>
              <a:buSzPts val="1250"/>
              <a:buChar char="-"/>
            </a:pPr>
            <a:r>
              <a:rPr lang="en" sz="1250">
                <a:solidFill>
                  <a:srgbClr val="FFFFFF"/>
                </a:solidFill>
              </a:rPr>
              <a:t>the period of the seasonality (s)</a:t>
            </a:r>
            <a:endParaRPr sz="1250">
              <a:solidFill>
                <a:srgbClr val="FFFFFF"/>
              </a:solidFill>
            </a:endParaRPr>
          </a:p>
          <a:p>
            <a:pPr marL="0" lvl="0" indent="0" algn="l" rtl="0">
              <a:spcBef>
                <a:spcPts val="0"/>
              </a:spcBef>
              <a:spcAft>
                <a:spcPts val="0"/>
              </a:spcAft>
              <a:buNone/>
            </a:pPr>
            <a:r>
              <a:rPr lang="en" sz="1050" b="1">
                <a:solidFill>
                  <a:srgbClr val="FFFFFF"/>
                </a:solidFill>
              </a:rPr>
              <a:t>(Big letters = seasonal level parameters)</a:t>
            </a:r>
            <a:endParaRPr sz="1050" b="1">
              <a:solidFill>
                <a:srgbClr val="FFFFFF"/>
              </a:solidFill>
            </a:endParaRPr>
          </a:p>
          <a:p>
            <a:pPr marL="0" lvl="0" indent="0" algn="l" rtl="0">
              <a:spcBef>
                <a:spcPts val="0"/>
              </a:spcBef>
              <a:spcAft>
                <a:spcPts val="0"/>
              </a:spcAft>
              <a:buNone/>
            </a:pPr>
            <a:endParaRPr sz="1250">
              <a:solidFill>
                <a:srgbClr val="FFFFFF"/>
              </a:solidFill>
            </a:endParaRPr>
          </a:p>
          <a:p>
            <a:pPr marL="0" lvl="0" indent="0" algn="l" rtl="0">
              <a:spcBef>
                <a:spcPts val="0"/>
              </a:spcBef>
              <a:spcAft>
                <a:spcPts val="0"/>
              </a:spcAft>
              <a:buNone/>
            </a:pPr>
            <a:r>
              <a:rPr lang="en" sz="1250" b="1">
                <a:solidFill>
                  <a:srgbClr val="FFD966"/>
                </a:solidFill>
              </a:rPr>
              <a:t>Gridsearch is used to determine optimal ARIMA and seasonal</a:t>
            </a:r>
            <a:endParaRPr sz="1250" b="1">
              <a:solidFill>
                <a:srgbClr val="FFD966"/>
              </a:solidFill>
            </a:endParaRPr>
          </a:p>
          <a:p>
            <a:pPr marL="0" lvl="0" indent="0" algn="l" rtl="0">
              <a:spcBef>
                <a:spcPts val="0"/>
              </a:spcBef>
              <a:spcAft>
                <a:spcPts val="0"/>
              </a:spcAft>
              <a:buNone/>
            </a:pPr>
            <a:r>
              <a:rPr lang="en" sz="1250" b="1">
                <a:solidFill>
                  <a:srgbClr val="FFD966"/>
                </a:solidFill>
              </a:rPr>
              <a:t>parameters. </a:t>
            </a:r>
            <a:endParaRPr sz="1250" b="1">
              <a:solidFill>
                <a:srgbClr val="FFD966"/>
              </a:solidFill>
            </a:endParaRPr>
          </a:p>
          <a:p>
            <a:pPr marL="0" lvl="0" indent="0" algn="l" rtl="0">
              <a:spcBef>
                <a:spcPts val="0"/>
              </a:spcBef>
              <a:spcAft>
                <a:spcPts val="0"/>
              </a:spcAft>
              <a:buNone/>
            </a:pPr>
            <a:endParaRPr sz="1250" b="1">
              <a:solidFill>
                <a:srgbClr val="FFD966"/>
              </a:solidFill>
            </a:endParaRPr>
          </a:p>
          <a:p>
            <a:pPr marL="0" lvl="0" indent="0" algn="l" rtl="0">
              <a:spcBef>
                <a:spcPts val="0"/>
              </a:spcBef>
              <a:spcAft>
                <a:spcPts val="0"/>
              </a:spcAft>
              <a:buNone/>
            </a:pPr>
            <a:r>
              <a:rPr lang="en" sz="1450" b="1">
                <a:solidFill>
                  <a:srgbClr val="FFD966"/>
                </a:solidFill>
              </a:rPr>
              <a:t>MAE = 2.57</a:t>
            </a:r>
            <a:endParaRPr sz="1450" b="1">
              <a:solidFill>
                <a:srgbClr val="FFD966"/>
              </a:solidFill>
            </a:endParaRPr>
          </a:p>
          <a:p>
            <a:pPr marL="0" lvl="0" indent="0" algn="l" rtl="0">
              <a:spcBef>
                <a:spcPts val="0"/>
              </a:spcBef>
              <a:spcAft>
                <a:spcPts val="0"/>
              </a:spcAft>
              <a:buNone/>
            </a:pPr>
            <a:endParaRPr sz="1250">
              <a:solidFill>
                <a:srgbClr val="FFFFFF"/>
              </a:solidFill>
            </a:endParaRPr>
          </a:p>
          <a:p>
            <a:pPr marL="0" lvl="0" indent="0" algn="l" rtl="0">
              <a:spcBef>
                <a:spcPts val="0"/>
              </a:spcBef>
              <a:spcAft>
                <a:spcPts val="0"/>
              </a:spcAft>
              <a:buNone/>
            </a:pPr>
            <a:endParaRPr sz="1250">
              <a:solidFill>
                <a:srgbClr val="FFFFFF"/>
              </a:solidFill>
            </a:endParaRPr>
          </a:p>
        </p:txBody>
      </p:sp>
      <p:sp>
        <p:nvSpPr>
          <p:cNvPr id="560" name="Google Shape;560;p42"/>
          <p:cNvSpPr txBox="1">
            <a:spLocks noGrp="1"/>
          </p:cNvSpPr>
          <p:nvPr>
            <p:ph type="title" idx="4294967295"/>
          </p:nvPr>
        </p:nvSpPr>
        <p:spPr>
          <a:xfrm>
            <a:off x="4249350" y="3437775"/>
            <a:ext cx="4354500" cy="7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Generalized Additive Model (GAM) w/ FbProphet</a:t>
            </a:r>
            <a:endParaRPr sz="2200"/>
          </a:p>
        </p:txBody>
      </p:sp>
      <p:grpSp>
        <p:nvGrpSpPr>
          <p:cNvPr id="561" name="Google Shape;561;p42"/>
          <p:cNvGrpSpPr/>
          <p:nvPr/>
        </p:nvGrpSpPr>
        <p:grpSpPr>
          <a:xfrm>
            <a:off x="6443700" y="4068848"/>
            <a:ext cx="3107758" cy="2251447"/>
            <a:chOff x="6325500" y="142998"/>
            <a:chExt cx="3107758" cy="2251447"/>
          </a:xfrm>
        </p:grpSpPr>
        <p:sp>
          <p:nvSpPr>
            <p:cNvPr id="562" name="Google Shape;562;p42"/>
            <p:cNvSpPr/>
            <p:nvPr/>
          </p:nvSpPr>
          <p:spPr>
            <a:xfrm>
              <a:off x="7477125" y="942462"/>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6325500" y="142998"/>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42"/>
          <p:cNvSpPr txBox="1"/>
          <p:nvPr/>
        </p:nvSpPr>
        <p:spPr>
          <a:xfrm>
            <a:off x="4249350" y="4149300"/>
            <a:ext cx="476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50">
                <a:solidFill>
                  <a:srgbClr val="FFFFFF"/>
                </a:solidFill>
                <a:latin typeface="Didact Gothic"/>
                <a:ea typeface="Didact Gothic"/>
                <a:cs typeface="Didact Gothic"/>
                <a:sym typeface="Didact Gothic"/>
              </a:rPr>
              <a:t>Prophet is a procedure for forecasting time series data based on an additive model where non-linear trends are fit with yearly, weekly, and daily seasonality, plus holiday effects. </a:t>
            </a:r>
            <a:endParaRPr sz="1250">
              <a:solidFill>
                <a:srgbClr val="FFFFFF"/>
              </a:solidFill>
              <a:latin typeface="Didact Gothic"/>
              <a:ea typeface="Didact Gothic"/>
              <a:cs typeface="Didact Gothic"/>
              <a:sym typeface="Didact Gothic"/>
            </a:endParaRPr>
          </a:p>
          <a:p>
            <a:pPr marL="0" lvl="0" indent="0" algn="l" rtl="0">
              <a:spcBef>
                <a:spcPts val="0"/>
              </a:spcBef>
              <a:spcAft>
                <a:spcPts val="0"/>
              </a:spcAft>
              <a:buNone/>
            </a:pPr>
            <a:endParaRPr sz="550">
              <a:solidFill>
                <a:srgbClr val="FFFFFF"/>
              </a:solidFill>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n" sz="1450" b="1">
                <a:solidFill>
                  <a:srgbClr val="FFD966"/>
                </a:solidFill>
                <a:latin typeface="Didact Gothic"/>
                <a:ea typeface="Didact Gothic"/>
                <a:cs typeface="Didact Gothic"/>
                <a:sym typeface="Didact Gothic"/>
              </a:rPr>
              <a:t>MAE = 3.75</a:t>
            </a:r>
            <a:endParaRPr sz="1450" b="1">
              <a:solidFill>
                <a:srgbClr val="FFD966"/>
              </a:solidFill>
              <a:latin typeface="Didact Gothic"/>
              <a:ea typeface="Didact Gothic"/>
              <a:cs typeface="Didact Gothic"/>
              <a:sym typeface="Didact Gothic"/>
            </a:endParaRPr>
          </a:p>
          <a:p>
            <a:pPr marL="0" lvl="0" indent="0" algn="l" rtl="0">
              <a:spcBef>
                <a:spcPts val="0"/>
              </a:spcBef>
              <a:spcAft>
                <a:spcPts val="0"/>
              </a:spcAft>
              <a:buNone/>
            </a:pPr>
            <a:endParaRPr sz="1250" b="1">
              <a:solidFill>
                <a:srgbClr val="FFD966"/>
              </a:solidFill>
              <a:latin typeface="Didact Gothic"/>
              <a:ea typeface="Didact Gothic"/>
              <a:cs typeface="Didact Gothic"/>
              <a:sym typeface="Didact Gothic"/>
            </a:endParaRPr>
          </a:p>
        </p:txBody>
      </p:sp>
      <p:grpSp>
        <p:nvGrpSpPr>
          <p:cNvPr id="565" name="Google Shape;565;p42"/>
          <p:cNvGrpSpPr/>
          <p:nvPr/>
        </p:nvGrpSpPr>
        <p:grpSpPr>
          <a:xfrm>
            <a:off x="8057471" y="116625"/>
            <a:ext cx="287011" cy="620493"/>
            <a:chOff x="-366850" y="3394400"/>
            <a:chExt cx="419975" cy="907950"/>
          </a:xfrm>
        </p:grpSpPr>
        <p:sp>
          <p:nvSpPr>
            <p:cNvPr id="566" name="Google Shape;566;p42"/>
            <p:cNvSpPr/>
            <p:nvPr/>
          </p:nvSpPr>
          <p:spPr>
            <a:xfrm>
              <a:off x="-366850" y="3394400"/>
              <a:ext cx="419975" cy="907950"/>
            </a:xfrm>
            <a:custGeom>
              <a:avLst/>
              <a:gdLst/>
              <a:ahLst/>
              <a:cxnLst/>
              <a:rect l="l" t="t" r="r" b="b"/>
              <a:pathLst>
                <a:path w="16799" h="36318" extrusionOk="0">
                  <a:moveTo>
                    <a:pt x="8370" y="1"/>
                  </a:moveTo>
                  <a:cubicBezTo>
                    <a:pt x="5863" y="1"/>
                    <a:pt x="3780" y="2084"/>
                    <a:pt x="3780" y="4745"/>
                  </a:cubicBezTo>
                  <a:lnTo>
                    <a:pt x="3780" y="20483"/>
                  </a:lnTo>
                  <a:cubicBezTo>
                    <a:pt x="1524" y="22026"/>
                    <a:pt x="0" y="24668"/>
                    <a:pt x="0" y="27716"/>
                  </a:cubicBezTo>
                  <a:cubicBezTo>
                    <a:pt x="0" y="32460"/>
                    <a:pt x="3780" y="36317"/>
                    <a:pt x="8370" y="36317"/>
                  </a:cubicBezTo>
                  <a:cubicBezTo>
                    <a:pt x="13019" y="36317"/>
                    <a:pt x="16799" y="32460"/>
                    <a:pt x="16799" y="27716"/>
                  </a:cubicBezTo>
                  <a:cubicBezTo>
                    <a:pt x="16799" y="24668"/>
                    <a:pt x="15275" y="22026"/>
                    <a:pt x="12941" y="20483"/>
                  </a:cubicBezTo>
                  <a:lnTo>
                    <a:pt x="12941" y="4745"/>
                  </a:lnTo>
                  <a:cubicBezTo>
                    <a:pt x="12941" y="2084"/>
                    <a:pt x="10936" y="1"/>
                    <a:pt x="8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316725" y="3788325"/>
              <a:ext cx="319700" cy="463875"/>
            </a:xfrm>
            <a:custGeom>
              <a:avLst/>
              <a:gdLst/>
              <a:ahLst/>
              <a:cxnLst/>
              <a:rect l="l" t="t" r="r" b="b"/>
              <a:pathLst>
                <a:path w="12788" h="18555" extrusionOk="0">
                  <a:moveTo>
                    <a:pt x="6365" y="1"/>
                  </a:moveTo>
                  <a:cubicBezTo>
                    <a:pt x="4668" y="1"/>
                    <a:pt x="3299" y="1351"/>
                    <a:pt x="3299" y="3125"/>
                  </a:cubicBezTo>
                  <a:lnTo>
                    <a:pt x="3299" y="6173"/>
                  </a:lnTo>
                  <a:cubicBezTo>
                    <a:pt x="1293" y="7310"/>
                    <a:pt x="1" y="9471"/>
                    <a:pt x="1" y="11959"/>
                  </a:cubicBezTo>
                  <a:cubicBezTo>
                    <a:pt x="1" y="15584"/>
                    <a:pt x="2817" y="18555"/>
                    <a:pt x="6365" y="18555"/>
                  </a:cubicBezTo>
                  <a:cubicBezTo>
                    <a:pt x="9895" y="18555"/>
                    <a:pt x="12788" y="15584"/>
                    <a:pt x="12788" y="11959"/>
                  </a:cubicBezTo>
                  <a:cubicBezTo>
                    <a:pt x="12788" y="9471"/>
                    <a:pt x="11496" y="7310"/>
                    <a:pt x="9490" y="6173"/>
                  </a:cubicBezTo>
                  <a:lnTo>
                    <a:pt x="9490" y="3125"/>
                  </a:lnTo>
                  <a:cubicBezTo>
                    <a:pt x="9490" y="1351"/>
                    <a:pt x="8121"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57600" y="3394400"/>
              <a:ext cx="210725" cy="907950"/>
            </a:xfrm>
            <a:custGeom>
              <a:avLst/>
              <a:gdLst/>
              <a:ahLst/>
              <a:cxnLst/>
              <a:rect l="l" t="t" r="r" b="b"/>
              <a:pathLst>
                <a:path w="8429" h="36318" extrusionOk="0">
                  <a:moveTo>
                    <a:pt x="0" y="1"/>
                  </a:moveTo>
                  <a:lnTo>
                    <a:pt x="0" y="15758"/>
                  </a:lnTo>
                  <a:cubicBezTo>
                    <a:pt x="1756" y="15758"/>
                    <a:pt x="3125" y="17108"/>
                    <a:pt x="3125" y="18882"/>
                  </a:cubicBezTo>
                  <a:lnTo>
                    <a:pt x="3125" y="21930"/>
                  </a:lnTo>
                  <a:cubicBezTo>
                    <a:pt x="5131" y="23067"/>
                    <a:pt x="6423" y="25228"/>
                    <a:pt x="6423" y="27716"/>
                  </a:cubicBezTo>
                  <a:cubicBezTo>
                    <a:pt x="6423" y="31341"/>
                    <a:pt x="3530" y="34312"/>
                    <a:pt x="0" y="34312"/>
                  </a:cubicBezTo>
                  <a:lnTo>
                    <a:pt x="0" y="36317"/>
                  </a:lnTo>
                  <a:cubicBezTo>
                    <a:pt x="4649" y="36317"/>
                    <a:pt x="8429" y="32460"/>
                    <a:pt x="8429" y="27716"/>
                  </a:cubicBezTo>
                  <a:cubicBezTo>
                    <a:pt x="8429" y="24668"/>
                    <a:pt x="6905" y="22026"/>
                    <a:pt x="4571" y="20483"/>
                  </a:cubicBezTo>
                  <a:lnTo>
                    <a:pt x="4571" y="4745"/>
                  </a:lnTo>
                  <a:cubicBezTo>
                    <a:pt x="4571" y="2084"/>
                    <a:pt x="256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57600" y="3788325"/>
              <a:ext cx="160575" cy="463875"/>
            </a:xfrm>
            <a:custGeom>
              <a:avLst/>
              <a:gdLst/>
              <a:ahLst/>
              <a:cxnLst/>
              <a:rect l="l" t="t" r="r" b="b"/>
              <a:pathLst>
                <a:path w="6423" h="18555" extrusionOk="0">
                  <a:moveTo>
                    <a:pt x="0" y="1"/>
                  </a:moveTo>
                  <a:lnTo>
                    <a:pt x="0" y="18555"/>
                  </a:lnTo>
                  <a:cubicBezTo>
                    <a:pt x="3530" y="18555"/>
                    <a:pt x="6423" y="15584"/>
                    <a:pt x="6423" y="11959"/>
                  </a:cubicBezTo>
                  <a:cubicBezTo>
                    <a:pt x="6423" y="9471"/>
                    <a:pt x="5131" y="7310"/>
                    <a:pt x="3125" y="6173"/>
                  </a:cubicBezTo>
                  <a:lnTo>
                    <a:pt x="3125" y="3125"/>
                  </a:lnTo>
                  <a:cubicBezTo>
                    <a:pt x="3125" y="1351"/>
                    <a:pt x="1756"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0" name="Google Shape;570;p42"/>
          <p:cNvPicPr preferRelativeResize="0"/>
          <p:nvPr/>
        </p:nvPicPr>
        <p:blipFill rotWithShape="1">
          <a:blip r:embed="rId3">
            <a:alphaModFix/>
          </a:blip>
          <a:srcRect b="5882"/>
          <a:stretch/>
        </p:blipFill>
        <p:spPr>
          <a:xfrm>
            <a:off x="5366725" y="1837276"/>
            <a:ext cx="3449974" cy="1600499"/>
          </a:xfrm>
          <a:prstGeom prst="rect">
            <a:avLst/>
          </a:prstGeom>
          <a:noFill/>
          <a:ln>
            <a:noFill/>
          </a:ln>
        </p:spPr>
      </p:pic>
      <p:pic>
        <p:nvPicPr>
          <p:cNvPr id="571" name="Google Shape;571;p42"/>
          <p:cNvPicPr preferRelativeResize="0"/>
          <p:nvPr/>
        </p:nvPicPr>
        <p:blipFill rotWithShape="1">
          <a:blip r:embed="rId4">
            <a:alphaModFix/>
          </a:blip>
          <a:srcRect b="6820"/>
          <a:stretch/>
        </p:blipFill>
        <p:spPr>
          <a:xfrm>
            <a:off x="403075" y="3393375"/>
            <a:ext cx="3578050" cy="1659226"/>
          </a:xfrm>
          <a:prstGeom prst="rect">
            <a:avLst/>
          </a:prstGeom>
          <a:noFill/>
          <a:ln>
            <a:noFill/>
          </a:ln>
        </p:spPr>
      </p:pic>
      <p:sp>
        <p:nvSpPr>
          <p:cNvPr id="572" name="Google Shape;572;p42"/>
          <p:cNvSpPr txBox="1"/>
          <p:nvPr/>
        </p:nvSpPr>
        <p:spPr>
          <a:xfrm>
            <a:off x="7614000" y="810038"/>
            <a:ext cx="1202700" cy="954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50" b="1">
                <a:solidFill>
                  <a:srgbClr val="FFD966"/>
                </a:solidFill>
                <a:latin typeface="Didact Gothic"/>
                <a:ea typeface="Didact Gothic"/>
                <a:cs typeface="Didact Gothic"/>
                <a:sym typeface="Didact Gothic"/>
              </a:rPr>
              <a:t>75% TRAIN</a:t>
            </a:r>
            <a:endParaRPr sz="1250" b="1">
              <a:solidFill>
                <a:srgbClr val="FFD966"/>
              </a:solidFill>
              <a:latin typeface="Didact Gothic"/>
              <a:ea typeface="Didact Gothic"/>
              <a:cs typeface="Didact Gothic"/>
              <a:sym typeface="Didact Gothic"/>
            </a:endParaRPr>
          </a:p>
          <a:p>
            <a:pPr marL="0" lvl="0" indent="0" algn="ctr" rtl="0">
              <a:spcBef>
                <a:spcPts val="0"/>
              </a:spcBef>
              <a:spcAft>
                <a:spcPts val="0"/>
              </a:spcAft>
              <a:buNone/>
            </a:pPr>
            <a:r>
              <a:rPr lang="en" sz="1250" b="1">
                <a:solidFill>
                  <a:srgbClr val="FFD966"/>
                </a:solidFill>
                <a:latin typeface="Didact Gothic"/>
                <a:ea typeface="Didact Gothic"/>
                <a:cs typeface="Didact Gothic"/>
                <a:sym typeface="Didact Gothic"/>
              </a:rPr>
              <a:t>25% TEST</a:t>
            </a:r>
            <a:endParaRPr sz="1250" b="1">
              <a:solidFill>
                <a:srgbClr val="FFD966"/>
              </a:solidFill>
              <a:latin typeface="Didact Gothic"/>
              <a:ea typeface="Didact Gothic"/>
              <a:cs typeface="Didact Gothic"/>
              <a:sym typeface="Didact Gothic"/>
            </a:endParaRPr>
          </a:p>
          <a:p>
            <a:pPr marL="0" lvl="0" indent="0" algn="ctr" rtl="0">
              <a:spcBef>
                <a:spcPts val="0"/>
              </a:spcBef>
              <a:spcAft>
                <a:spcPts val="0"/>
              </a:spcAft>
              <a:buNone/>
            </a:pPr>
            <a:r>
              <a:rPr lang="en" sz="1250" b="1">
                <a:solidFill>
                  <a:srgbClr val="FFFFFF"/>
                </a:solidFill>
                <a:latin typeface="Didact Gothic"/>
                <a:ea typeface="Didact Gothic"/>
                <a:cs typeface="Didact Gothic"/>
                <a:sym typeface="Didact Gothic"/>
              </a:rPr>
              <a:t>split for all models </a:t>
            </a:r>
            <a:endParaRPr sz="1250" b="1">
              <a:solidFill>
                <a:srgbClr val="FFFFFF"/>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3"/>
          <p:cNvSpPr txBox="1">
            <a:spLocks noGrp="1"/>
          </p:cNvSpPr>
          <p:nvPr>
            <p:ph type="title" idx="4294967295"/>
          </p:nvPr>
        </p:nvSpPr>
        <p:spPr>
          <a:xfrm>
            <a:off x="145975" y="78725"/>
            <a:ext cx="49035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Machine Learning Models</a:t>
            </a:r>
            <a:endParaRPr sz="2800" b="1"/>
          </a:p>
        </p:txBody>
      </p:sp>
      <p:sp>
        <p:nvSpPr>
          <p:cNvPr id="578" name="Google Shape;578;p43"/>
          <p:cNvSpPr txBox="1">
            <a:spLocks noGrp="1"/>
          </p:cNvSpPr>
          <p:nvPr>
            <p:ph type="subTitle" idx="4294967295"/>
          </p:nvPr>
        </p:nvSpPr>
        <p:spPr>
          <a:xfrm>
            <a:off x="145975" y="747800"/>
            <a:ext cx="2679300" cy="17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FFFFFF"/>
                </a:solidFill>
              </a:rPr>
              <a:t>First, we compare ML models using only lagged temperature features and time features. </a:t>
            </a:r>
            <a:r>
              <a:rPr lang="en" sz="1250" b="1">
                <a:solidFill>
                  <a:srgbClr val="FFD966"/>
                </a:solidFill>
              </a:rPr>
              <a:t>XGBoost performed the best, with MAE of 2.77. </a:t>
            </a:r>
            <a:endParaRPr sz="1250" b="1">
              <a:solidFill>
                <a:srgbClr val="FFD966"/>
              </a:solidFill>
            </a:endParaRPr>
          </a:p>
          <a:p>
            <a:pPr marL="0" lvl="0" indent="0" algn="l" rtl="0">
              <a:spcBef>
                <a:spcPts val="1600"/>
              </a:spcBef>
              <a:spcAft>
                <a:spcPts val="0"/>
              </a:spcAft>
              <a:buNone/>
            </a:pPr>
            <a:r>
              <a:rPr lang="en" sz="1250">
                <a:solidFill>
                  <a:srgbClr val="FFFFFF"/>
                </a:solidFill>
              </a:rPr>
              <a:t>We added new lagged variables for descriptive status, humidity, wind direction, pressure and wind speed and tested this on XGBoost → </a:t>
            </a:r>
            <a:r>
              <a:rPr lang="en" sz="1250" b="1">
                <a:solidFill>
                  <a:srgbClr val="FFD966"/>
                </a:solidFill>
              </a:rPr>
              <a:t>MAE decreased to 2.42, and better than SARIMA. </a:t>
            </a:r>
            <a:endParaRPr sz="1250" b="1">
              <a:solidFill>
                <a:srgbClr val="FFD966"/>
              </a:solidFill>
            </a:endParaRPr>
          </a:p>
          <a:p>
            <a:pPr marL="0" lvl="0" indent="0" algn="l" rtl="0">
              <a:spcBef>
                <a:spcPts val="1600"/>
              </a:spcBef>
              <a:spcAft>
                <a:spcPts val="0"/>
              </a:spcAft>
              <a:buNone/>
            </a:pPr>
            <a:r>
              <a:rPr lang="en" sz="1250">
                <a:solidFill>
                  <a:srgbClr val="FFFFFF"/>
                </a:solidFill>
              </a:rPr>
              <a:t>We then performed Bayesian hyperparameter optimization using </a:t>
            </a:r>
            <a:r>
              <a:rPr lang="en" sz="1250" b="1">
                <a:solidFill>
                  <a:srgbClr val="FFFFFF"/>
                </a:solidFill>
              </a:rPr>
              <a:t>Hyperopt</a:t>
            </a:r>
            <a:r>
              <a:rPr lang="en" sz="1250">
                <a:solidFill>
                  <a:srgbClr val="FFFFFF"/>
                </a:solidFill>
              </a:rPr>
              <a:t> on both models, as well as </a:t>
            </a:r>
            <a:r>
              <a:rPr lang="en" sz="1250" b="1">
                <a:solidFill>
                  <a:srgbClr val="FFFFFF"/>
                </a:solidFill>
              </a:rPr>
              <a:t>AutoML using Ludwig Time-Series Forecasting</a:t>
            </a:r>
            <a:endParaRPr sz="1250" b="1">
              <a:solidFill>
                <a:srgbClr val="FFFFFF"/>
              </a:solidFill>
            </a:endParaRPr>
          </a:p>
          <a:p>
            <a:pPr marL="0" lvl="0" indent="0" algn="l" rtl="0">
              <a:spcBef>
                <a:spcPts val="1600"/>
              </a:spcBef>
              <a:spcAft>
                <a:spcPts val="1600"/>
              </a:spcAft>
              <a:buNone/>
            </a:pPr>
            <a:endParaRPr sz="1250">
              <a:solidFill>
                <a:srgbClr val="FFFFFF"/>
              </a:solidFill>
            </a:endParaRPr>
          </a:p>
        </p:txBody>
      </p:sp>
      <p:sp>
        <p:nvSpPr>
          <p:cNvPr id="579" name="Google Shape;579;p43"/>
          <p:cNvSpPr/>
          <p:nvPr/>
        </p:nvSpPr>
        <p:spPr>
          <a:xfrm>
            <a:off x="4196700" y="3741500"/>
            <a:ext cx="4478700" cy="1211400"/>
          </a:xfrm>
          <a:prstGeom prst="roundRect">
            <a:avLst>
              <a:gd name="adj" fmla="val 11671"/>
            </a:avLst>
          </a:prstGeom>
          <a:gradFill>
            <a:gsLst>
              <a:gs pos="0">
                <a:srgbClr val="4846BB">
                  <a:alpha val="83529"/>
                </a:srgbClr>
              </a:gs>
              <a:gs pos="100000">
                <a:srgbClr val="281B66">
                  <a:alpha val="62745"/>
                </a:srgbClr>
              </a:gs>
            </a:gsLst>
            <a:lin ang="5400700"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50" b="1">
              <a:solidFill>
                <a:srgbClr val="FFFFFF"/>
              </a:solidFill>
              <a:latin typeface="Didact Gothic"/>
              <a:ea typeface="Didact Gothic"/>
              <a:cs typeface="Didact Gothic"/>
              <a:sym typeface="Didact Gothic"/>
            </a:endParaRPr>
          </a:p>
          <a:p>
            <a:pPr marL="0" lvl="0" indent="0" algn="l" rtl="0">
              <a:spcBef>
                <a:spcPts val="0"/>
              </a:spcBef>
              <a:spcAft>
                <a:spcPts val="0"/>
              </a:spcAft>
              <a:buNone/>
            </a:pPr>
            <a:r>
              <a:rPr lang="en" sz="1150" b="1">
                <a:solidFill>
                  <a:srgbClr val="FFFFFF"/>
                </a:solidFill>
                <a:latin typeface="Didact Gothic"/>
                <a:ea typeface="Didact Gothic"/>
                <a:cs typeface="Didact Gothic"/>
                <a:sym typeface="Didact Gothic"/>
              </a:rPr>
              <a:t>Hyperparameter tuning has minimal effect on the model.</a:t>
            </a:r>
            <a:endParaRPr sz="1150">
              <a:solidFill>
                <a:srgbClr val="FFFFFF"/>
              </a:solidFill>
              <a:latin typeface="Didact Gothic"/>
              <a:ea typeface="Didact Gothic"/>
              <a:cs typeface="Didact Gothic"/>
              <a:sym typeface="Didact Gothic"/>
            </a:endParaRPr>
          </a:p>
          <a:p>
            <a:pPr marL="0" lvl="0" indent="0" algn="l" rtl="0">
              <a:spcBef>
                <a:spcPts val="0"/>
              </a:spcBef>
              <a:spcAft>
                <a:spcPts val="0"/>
              </a:spcAft>
              <a:buNone/>
            </a:pPr>
            <a:endParaRPr sz="650">
              <a:solidFill>
                <a:srgbClr val="FFFFFF"/>
              </a:solidFill>
              <a:latin typeface="Didact Gothic"/>
              <a:ea typeface="Didact Gothic"/>
              <a:cs typeface="Didact Gothic"/>
              <a:sym typeface="Didact Gothic"/>
            </a:endParaRPr>
          </a:p>
          <a:p>
            <a:pPr marL="457200" lvl="0" indent="-301625" algn="l" rtl="0">
              <a:spcBef>
                <a:spcPts val="0"/>
              </a:spcBef>
              <a:spcAft>
                <a:spcPts val="0"/>
              </a:spcAft>
              <a:buClr>
                <a:srgbClr val="FFFFFF"/>
              </a:buClr>
              <a:buSzPts val="1150"/>
              <a:buFont typeface="Didact Gothic"/>
              <a:buChar char="-"/>
            </a:pPr>
            <a:r>
              <a:rPr lang="en" sz="1150">
                <a:solidFill>
                  <a:srgbClr val="FFFFFF"/>
                </a:solidFill>
                <a:latin typeface="Didact Gothic"/>
                <a:ea typeface="Didact Gothic"/>
                <a:cs typeface="Didact Gothic"/>
                <a:sym typeface="Didact Gothic"/>
              </a:rPr>
              <a:t>Features used to predict the temperature could be much more important than the hyperparameters themselves</a:t>
            </a:r>
            <a:endParaRPr sz="1150">
              <a:solidFill>
                <a:srgbClr val="FFFFFF"/>
              </a:solidFill>
              <a:latin typeface="Didact Gothic"/>
              <a:ea typeface="Didact Gothic"/>
              <a:cs typeface="Didact Gothic"/>
              <a:sym typeface="Didact Gothic"/>
            </a:endParaRPr>
          </a:p>
          <a:p>
            <a:pPr marL="457200" lvl="0" indent="0" algn="l" rtl="0">
              <a:spcBef>
                <a:spcPts val="0"/>
              </a:spcBef>
              <a:spcAft>
                <a:spcPts val="0"/>
              </a:spcAft>
              <a:buNone/>
            </a:pPr>
            <a:endParaRPr sz="1150">
              <a:solidFill>
                <a:srgbClr val="FFFFFF"/>
              </a:solidFill>
              <a:latin typeface="Didact Gothic"/>
              <a:ea typeface="Didact Gothic"/>
              <a:cs typeface="Didact Gothic"/>
              <a:sym typeface="Didact Gothic"/>
            </a:endParaRPr>
          </a:p>
          <a:p>
            <a:pPr marL="0" lvl="0" indent="0" algn="l" rtl="0">
              <a:spcBef>
                <a:spcPts val="0"/>
              </a:spcBef>
              <a:spcAft>
                <a:spcPts val="0"/>
              </a:spcAft>
              <a:buNone/>
            </a:pPr>
            <a:r>
              <a:rPr lang="en" sz="1150" b="1">
                <a:solidFill>
                  <a:srgbClr val="FFFFFF"/>
                </a:solidFill>
                <a:latin typeface="Didact Gothic"/>
                <a:ea typeface="Didact Gothic"/>
                <a:cs typeface="Didact Gothic"/>
                <a:sym typeface="Didact Gothic"/>
              </a:rPr>
              <a:t>Adding new features improves the model, but marginally </a:t>
            </a:r>
            <a:endParaRPr sz="1150" b="1">
              <a:solidFill>
                <a:srgbClr val="FFFFFF"/>
              </a:solidFill>
              <a:latin typeface="Didact Gothic"/>
              <a:ea typeface="Didact Gothic"/>
              <a:cs typeface="Didact Gothic"/>
              <a:sym typeface="Didact Gothic"/>
            </a:endParaRPr>
          </a:p>
          <a:p>
            <a:pPr marL="457200" lvl="0" indent="0" algn="l" rtl="0">
              <a:spcBef>
                <a:spcPts val="0"/>
              </a:spcBef>
              <a:spcAft>
                <a:spcPts val="0"/>
              </a:spcAft>
              <a:buNone/>
            </a:pPr>
            <a:endParaRPr sz="1150">
              <a:solidFill>
                <a:srgbClr val="FFFFFF"/>
              </a:solidFill>
              <a:latin typeface="Didact Gothic"/>
              <a:ea typeface="Didact Gothic"/>
              <a:cs typeface="Didact Gothic"/>
              <a:sym typeface="Didact Gothic"/>
            </a:endParaRPr>
          </a:p>
        </p:txBody>
      </p:sp>
      <p:grpSp>
        <p:nvGrpSpPr>
          <p:cNvPr id="580" name="Google Shape;580;p43"/>
          <p:cNvGrpSpPr/>
          <p:nvPr/>
        </p:nvGrpSpPr>
        <p:grpSpPr>
          <a:xfrm>
            <a:off x="5177620" y="149719"/>
            <a:ext cx="647846" cy="324256"/>
            <a:chOff x="-3603175" y="5027500"/>
            <a:chExt cx="947975" cy="474475"/>
          </a:xfrm>
        </p:grpSpPr>
        <p:sp>
          <p:nvSpPr>
            <p:cNvPr id="581" name="Google Shape;581;p43"/>
            <p:cNvSpPr/>
            <p:nvPr/>
          </p:nvSpPr>
          <p:spPr>
            <a:xfrm>
              <a:off x="-3603175" y="5027500"/>
              <a:ext cx="947975" cy="474475"/>
            </a:xfrm>
            <a:custGeom>
              <a:avLst/>
              <a:gdLst/>
              <a:ahLst/>
              <a:cxnLst/>
              <a:rect l="l" t="t" r="r" b="b"/>
              <a:pathLst>
                <a:path w="37919" h="18979" extrusionOk="0">
                  <a:moveTo>
                    <a:pt x="18960" y="1"/>
                  </a:moveTo>
                  <a:cubicBezTo>
                    <a:pt x="8834" y="1"/>
                    <a:pt x="560" y="8043"/>
                    <a:pt x="1" y="18014"/>
                  </a:cubicBezTo>
                  <a:cubicBezTo>
                    <a:pt x="1" y="18574"/>
                    <a:pt x="483" y="18979"/>
                    <a:pt x="965" y="18979"/>
                  </a:cubicBezTo>
                  <a:lnTo>
                    <a:pt x="5941" y="18979"/>
                  </a:lnTo>
                  <a:cubicBezTo>
                    <a:pt x="5941" y="11823"/>
                    <a:pt x="11804" y="5960"/>
                    <a:pt x="18960" y="5960"/>
                  </a:cubicBezTo>
                  <a:cubicBezTo>
                    <a:pt x="26192" y="5960"/>
                    <a:pt x="31978" y="11823"/>
                    <a:pt x="31978" y="18979"/>
                  </a:cubicBezTo>
                  <a:lnTo>
                    <a:pt x="36954" y="18979"/>
                  </a:lnTo>
                  <a:cubicBezTo>
                    <a:pt x="37533" y="18979"/>
                    <a:pt x="37918" y="18574"/>
                    <a:pt x="37918" y="18014"/>
                  </a:cubicBezTo>
                  <a:cubicBezTo>
                    <a:pt x="37359" y="8043"/>
                    <a:pt x="29085" y="1"/>
                    <a:pt x="189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3454650" y="5176500"/>
              <a:ext cx="650950" cy="325475"/>
            </a:xfrm>
            <a:custGeom>
              <a:avLst/>
              <a:gdLst/>
              <a:ahLst/>
              <a:cxnLst/>
              <a:rect l="l" t="t" r="r" b="b"/>
              <a:pathLst>
                <a:path w="26038" h="13019" extrusionOk="0">
                  <a:moveTo>
                    <a:pt x="13019" y="0"/>
                  </a:moveTo>
                  <a:cubicBezTo>
                    <a:pt x="5863" y="0"/>
                    <a:pt x="0" y="5863"/>
                    <a:pt x="0" y="13019"/>
                  </a:cubicBezTo>
                  <a:lnTo>
                    <a:pt x="5940" y="13019"/>
                  </a:lnTo>
                  <a:cubicBezTo>
                    <a:pt x="5940" y="9161"/>
                    <a:pt x="9084" y="5941"/>
                    <a:pt x="13019" y="5941"/>
                  </a:cubicBezTo>
                  <a:cubicBezTo>
                    <a:pt x="16953" y="5941"/>
                    <a:pt x="20174" y="9161"/>
                    <a:pt x="20174" y="13019"/>
                  </a:cubicBezTo>
                  <a:lnTo>
                    <a:pt x="26037" y="13019"/>
                  </a:lnTo>
                  <a:cubicBezTo>
                    <a:pt x="26037" y="5863"/>
                    <a:pt x="20251" y="0"/>
                    <a:pt x="13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3306150" y="5325000"/>
              <a:ext cx="355850" cy="176975"/>
            </a:xfrm>
            <a:custGeom>
              <a:avLst/>
              <a:gdLst/>
              <a:ahLst/>
              <a:cxnLst/>
              <a:rect l="l" t="t" r="r" b="b"/>
              <a:pathLst>
                <a:path w="14234" h="7079" extrusionOk="0">
                  <a:moveTo>
                    <a:pt x="7079" y="1"/>
                  </a:moveTo>
                  <a:cubicBezTo>
                    <a:pt x="3144" y="1"/>
                    <a:pt x="0" y="3221"/>
                    <a:pt x="0" y="7079"/>
                  </a:cubicBezTo>
                  <a:lnTo>
                    <a:pt x="14234" y="7079"/>
                  </a:lnTo>
                  <a:cubicBezTo>
                    <a:pt x="14234" y="3221"/>
                    <a:pt x="11013" y="1"/>
                    <a:pt x="70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3129200" y="5027500"/>
              <a:ext cx="474000" cy="474475"/>
            </a:xfrm>
            <a:custGeom>
              <a:avLst/>
              <a:gdLst/>
              <a:ahLst/>
              <a:cxnLst/>
              <a:rect l="l" t="t" r="r" b="b"/>
              <a:pathLst>
                <a:path w="18960" h="18979" extrusionOk="0">
                  <a:moveTo>
                    <a:pt x="1" y="1"/>
                  </a:moveTo>
                  <a:lnTo>
                    <a:pt x="1" y="5960"/>
                  </a:lnTo>
                  <a:cubicBezTo>
                    <a:pt x="7233" y="5960"/>
                    <a:pt x="13019" y="11823"/>
                    <a:pt x="13019" y="18979"/>
                  </a:cubicBezTo>
                  <a:lnTo>
                    <a:pt x="17995" y="18979"/>
                  </a:lnTo>
                  <a:cubicBezTo>
                    <a:pt x="18574" y="18979"/>
                    <a:pt x="18959" y="18574"/>
                    <a:pt x="18959" y="18014"/>
                  </a:cubicBezTo>
                  <a:cubicBezTo>
                    <a:pt x="18400" y="8043"/>
                    <a:pt x="1012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3129200" y="5176500"/>
              <a:ext cx="325500" cy="325475"/>
            </a:xfrm>
            <a:custGeom>
              <a:avLst/>
              <a:gdLst/>
              <a:ahLst/>
              <a:cxnLst/>
              <a:rect l="l" t="t" r="r" b="b"/>
              <a:pathLst>
                <a:path w="13020" h="13019" extrusionOk="0">
                  <a:moveTo>
                    <a:pt x="1" y="0"/>
                  </a:moveTo>
                  <a:lnTo>
                    <a:pt x="1" y="5941"/>
                  </a:lnTo>
                  <a:cubicBezTo>
                    <a:pt x="3935" y="5941"/>
                    <a:pt x="7156" y="9161"/>
                    <a:pt x="7156" y="13019"/>
                  </a:cubicBezTo>
                  <a:lnTo>
                    <a:pt x="13019" y="13019"/>
                  </a:lnTo>
                  <a:cubicBezTo>
                    <a:pt x="13019" y="5863"/>
                    <a:pt x="723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3129200" y="5325000"/>
              <a:ext cx="178900" cy="176975"/>
            </a:xfrm>
            <a:custGeom>
              <a:avLst/>
              <a:gdLst/>
              <a:ahLst/>
              <a:cxnLst/>
              <a:rect l="l" t="t" r="r" b="b"/>
              <a:pathLst>
                <a:path w="7156" h="7079" extrusionOk="0">
                  <a:moveTo>
                    <a:pt x="1" y="1"/>
                  </a:moveTo>
                  <a:lnTo>
                    <a:pt x="1" y="7079"/>
                  </a:lnTo>
                  <a:lnTo>
                    <a:pt x="7156" y="7079"/>
                  </a:lnTo>
                  <a:cubicBezTo>
                    <a:pt x="7156" y="3221"/>
                    <a:pt x="393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87" name="Google Shape;587;p43"/>
          <p:cNvGraphicFramePr/>
          <p:nvPr/>
        </p:nvGraphicFramePr>
        <p:xfrm>
          <a:off x="3586600" y="747800"/>
          <a:ext cx="3000000" cy="3000000"/>
        </p:xfrm>
        <a:graphic>
          <a:graphicData uri="http://schemas.openxmlformats.org/drawingml/2006/table">
            <a:tbl>
              <a:tblPr>
                <a:noFill/>
                <a:tableStyleId>{50F51944-F0FB-4823-9942-3F21B12AA7F6}</a:tableStyleId>
              </a:tblPr>
              <a:tblGrid>
                <a:gridCol w="1186625">
                  <a:extLst>
                    <a:ext uri="{9D8B030D-6E8A-4147-A177-3AD203B41FA5}">
                      <a16:colId xmlns:a16="http://schemas.microsoft.com/office/drawing/2014/main" val="20000"/>
                    </a:ext>
                  </a:extLst>
                </a:gridCol>
                <a:gridCol w="1512300">
                  <a:extLst>
                    <a:ext uri="{9D8B030D-6E8A-4147-A177-3AD203B41FA5}">
                      <a16:colId xmlns:a16="http://schemas.microsoft.com/office/drawing/2014/main" val="20001"/>
                    </a:ext>
                  </a:extLst>
                </a:gridCol>
                <a:gridCol w="1320975">
                  <a:extLst>
                    <a:ext uri="{9D8B030D-6E8A-4147-A177-3AD203B41FA5}">
                      <a16:colId xmlns:a16="http://schemas.microsoft.com/office/drawing/2014/main" val="20002"/>
                    </a:ext>
                  </a:extLst>
                </a:gridCol>
                <a:gridCol w="1268575">
                  <a:extLst>
                    <a:ext uri="{9D8B030D-6E8A-4147-A177-3AD203B41FA5}">
                      <a16:colId xmlns:a16="http://schemas.microsoft.com/office/drawing/2014/main" val="20003"/>
                    </a:ext>
                  </a:extLst>
                </a:gridCol>
              </a:tblGrid>
              <a:tr h="529050">
                <a:tc>
                  <a:txBody>
                    <a:bodyPr/>
                    <a:lstStyle/>
                    <a:p>
                      <a:pPr marL="0" lvl="0" indent="0" algn="l" rtl="0">
                        <a:spcBef>
                          <a:spcPts val="0"/>
                        </a:spcBef>
                        <a:spcAft>
                          <a:spcPts val="0"/>
                        </a:spcAft>
                        <a:buNone/>
                      </a:pPr>
                      <a:r>
                        <a:rPr lang="en" sz="1200" b="1">
                          <a:solidFill>
                            <a:srgbClr val="FFFFFF"/>
                          </a:solidFill>
                          <a:latin typeface="Didact Gothic"/>
                          <a:ea typeface="Didact Gothic"/>
                          <a:cs typeface="Didact Gothic"/>
                          <a:sym typeface="Didact Gothic"/>
                        </a:rPr>
                        <a:t>Model</a:t>
                      </a:r>
                      <a:endParaRPr sz="1200" b="1">
                        <a:solidFill>
                          <a:srgbClr val="FFFFFF"/>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FFFFF"/>
                          </a:solidFill>
                          <a:latin typeface="Didact Gothic"/>
                          <a:ea typeface="Didact Gothic"/>
                          <a:cs typeface="Didact Gothic"/>
                          <a:sym typeface="Didact Gothic"/>
                        </a:rPr>
                        <a:t>Features</a:t>
                      </a:r>
                      <a:endParaRPr sz="1200" b="1">
                        <a:solidFill>
                          <a:srgbClr val="FFFFFF"/>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FFFFF"/>
                          </a:solidFill>
                          <a:latin typeface="Didact Gothic"/>
                          <a:ea typeface="Didact Gothic"/>
                          <a:cs typeface="Didact Gothic"/>
                          <a:sym typeface="Didact Gothic"/>
                        </a:rPr>
                        <a:t>Hyperparameter tuning</a:t>
                      </a:r>
                      <a:endParaRPr sz="1200" b="1">
                        <a:solidFill>
                          <a:srgbClr val="FFFFFF"/>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FFFFF"/>
                          </a:solidFill>
                          <a:latin typeface="Didact Gothic"/>
                          <a:ea typeface="Didact Gothic"/>
                          <a:cs typeface="Didact Gothic"/>
                          <a:sym typeface="Didact Gothic"/>
                        </a:rPr>
                        <a:t>MAE </a:t>
                      </a:r>
                      <a:endParaRPr sz="1200" b="1">
                        <a:solidFill>
                          <a:srgbClr val="FFFFFF"/>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52700">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XGB</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Lag temp + time </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No</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2.77</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52700">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XGB</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Lag temp + time</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Yes</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2.70</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516800">
                <a:tc>
                  <a:txBody>
                    <a:bodyPr/>
                    <a:lstStyle/>
                    <a:p>
                      <a:pPr marL="0" lvl="0" indent="0" algn="l" rtl="0">
                        <a:spcBef>
                          <a:spcPts val="0"/>
                        </a:spcBef>
                        <a:spcAft>
                          <a:spcPts val="0"/>
                        </a:spcAft>
                        <a:buNone/>
                      </a:pPr>
                      <a:r>
                        <a:rPr lang="en" sz="1200" b="1">
                          <a:solidFill>
                            <a:schemeClr val="accent3"/>
                          </a:solidFill>
                          <a:latin typeface="Didact Gothic"/>
                          <a:ea typeface="Didact Gothic"/>
                          <a:cs typeface="Didact Gothic"/>
                          <a:sym typeface="Didact Gothic"/>
                        </a:rPr>
                        <a:t>XGB</a:t>
                      </a:r>
                      <a:endParaRPr sz="1200" b="1">
                        <a:solidFill>
                          <a:schemeClr val="accent3"/>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Didact Gothic"/>
                          <a:ea typeface="Didact Gothic"/>
                          <a:cs typeface="Didact Gothic"/>
                          <a:sym typeface="Didact Gothic"/>
                        </a:rPr>
                        <a:t>Lag temp + whole feature set</a:t>
                      </a:r>
                      <a:endParaRPr sz="1200" b="1">
                        <a:solidFill>
                          <a:schemeClr val="accent3"/>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Didact Gothic"/>
                          <a:ea typeface="Didact Gothic"/>
                          <a:cs typeface="Didact Gothic"/>
                          <a:sym typeface="Didact Gothic"/>
                        </a:rPr>
                        <a:t>No</a:t>
                      </a:r>
                      <a:endParaRPr sz="1200" b="1">
                        <a:solidFill>
                          <a:schemeClr val="accent3"/>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3"/>
                          </a:solidFill>
                          <a:latin typeface="Didact Gothic"/>
                          <a:ea typeface="Didact Gothic"/>
                          <a:cs typeface="Didact Gothic"/>
                          <a:sym typeface="Didact Gothic"/>
                        </a:rPr>
                        <a:t>2.42</a:t>
                      </a:r>
                      <a:endParaRPr sz="1200" b="1">
                        <a:solidFill>
                          <a:schemeClr val="accent3"/>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53600">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XGB</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b="1">
                          <a:solidFill>
                            <a:schemeClr val="accent4"/>
                          </a:solidFill>
                          <a:latin typeface="Didact Gothic"/>
                          <a:ea typeface="Didact Gothic"/>
                          <a:cs typeface="Didact Gothic"/>
                          <a:sym typeface="Didact Gothic"/>
                        </a:rPr>
                        <a:t>Lag temp + whole feature set</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Yes</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2.46</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437025">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RNN - Ludwig</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Lag temp only</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NA </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accent4"/>
                          </a:solidFill>
                          <a:latin typeface="Didact Gothic"/>
                          <a:ea typeface="Didact Gothic"/>
                          <a:cs typeface="Didact Gothic"/>
                          <a:sym typeface="Didact Gothic"/>
                        </a:rPr>
                        <a:t>2.85</a:t>
                      </a:r>
                      <a:endParaRPr sz="1200" b="1">
                        <a:solidFill>
                          <a:schemeClr val="accent4"/>
                        </a:solidFill>
                        <a:latin typeface="Didact Gothic"/>
                        <a:ea typeface="Didact Gothic"/>
                        <a:cs typeface="Didact Gothic"/>
                        <a:sym typeface="Didact Gothic"/>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88" name="Google Shape;588;p43"/>
          <p:cNvSpPr txBox="1">
            <a:spLocks noGrp="1"/>
          </p:cNvSpPr>
          <p:nvPr>
            <p:ph type="title" idx="4294967295"/>
          </p:nvPr>
        </p:nvSpPr>
        <p:spPr>
          <a:xfrm rot="-2015">
            <a:off x="3172795" y="3674988"/>
            <a:ext cx="10239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t>Notes:</a:t>
            </a:r>
            <a:endParaRPr sz="19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4"/>
          <p:cNvSpPr txBox="1">
            <a:spLocks noGrp="1"/>
          </p:cNvSpPr>
          <p:nvPr>
            <p:ph type="title" idx="4294967295"/>
          </p:nvPr>
        </p:nvSpPr>
        <p:spPr>
          <a:xfrm>
            <a:off x="212775" y="78725"/>
            <a:ext cx="85275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Modeling: </a:t>
            </a:r>
            <a:r>
              <a:rPr lang="en" b="1"/>
              <a:t>ML Models Business Interpretation</a:t>
            </a:r>
            <a:endParaRPr sz="2800" b="1"/>
          </a:p>
        </p:txBody>
      </p:sp>
      <p:pic>
        <p:nvPicPr>
          <p:cNvPr id="594" name="Google Shape;594;p44"/>
          <p:cNvPicPr preferRelativeResize="0"/>
          <p:nvPr/>
        </p:nvPicPr>
        <p:blipFill>
          <a:blip r:embed="rId3">
            <a:alphaModFix/>
          </a:blip>
          <a:stretch>
            <a:fillRect/>
          </a:stretch>
        </p:blipFill>
        <p:spPr>
          <a:xfrm>
            <a:off x="5535000" y="2004775"/>
            <a:ext cx="3519775" cy="2654975"/>
          </a:xfrm>
          <a:prstGeom prst="rect">
            <a:avLst/>
          </a:prstGeom>
          <a:noFill/>
          <a:ln w="9525" cap="flat" cmpd="sng">
            <a:solidFill>
              <a:srgbClr val="000000"/>
            </a:solidFill>
            <a:prstDash val="solid"/>
            <a:round/>
            <a:headEnd type="none" w="sm" len="sm"/>
            <a:tailEnd type="none" w="sm" len="sm"/>
          </a:ln>
        </p:spPr>
      </p:pic>
      <p:pic>
        <p:nvPicPr>
          <p:cNvPr id="595" name="Google Shape;595;p44"/>
          <p:cNvPicPr preferRelativeResize="0"/>
          <p:nvPr/>
        </p:nvPicPr>
        <p:blipFill>
          <a:blip r:embed="rId4">
            <a:alphaModFix/>
          </a:blip>
          <a:stretch>
            <a:fillRect/>
          </a:stretch>
        </p:blipFill>
        <p:spPr>
          <a:xfrm>
            <a:off x="2668425" y="3229834"/>
            <a:ext cx="2480399" cy="1872691"/>
          </a:xfrm>
          <a:prstGeom prst="rect">
            <a:avLst/>
          </a:prstGeom>
          <a:noFill/>
          <a:ln w="9525" cap="flat" cmpd="sng">
            <a:solidFill>
              <a:srgbClr val="000000"/>
            </a:solidFill>
            <a:prstDash val="solid"/>
            <a:round/>
            <a:headEnd type="none" w="sm" len="sm"/>
            <a:tailEnd type="none" w="sm" len="sm"/>
          </a:ln>
        </p:spPr>
      </p:pic>
      <p:sp>
        <p:nvSpPr>
          <p:cNvPr id="596" name="Google Shape;596;p44"/>
          <p:cNvSpPr/>
          <p:nvPr/>
        </p:nvSpPr>
        <p:spPr>
          <a:xfrm rot="-3000446">
            <a:off x="4902485" y="2739848"/>
            <a:ext cx="1047475" cy="26404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294967295"/>
          </p:nvPr>
        </p:nvSpPr>
        <p:spPr>
          <a:xfrm>
            <a:off x="5099875" y="754050"/>
            <a:ext cx="3954900" cy="110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Lagged temperature features are the most important. Lagged humidity and pressure also hold greater importance, as well as month.</a:t>
            </a:r>
            <a:endParaRPr sz="1400"/>
          </a:p>
        </p:txBody>
      </p:sp>
      <p:sp>
        <p:nvSpPr>
          <p:cNvPr id="598" name="Google Shape;598;p44"/>
          <p:cNvSpPr txBox="1">
            <a:spLocks noGrp="1"/>
          </p:cNvSpPr>
          <p:nvPr>
            <p:ph type="subTitle" idx="4294967295"/>
          </p:nvPr>
        </p:nvSpPr>
        <p:spPr>
          <a:xfrm>
            <a:off x="212775" y="2979900"/>
            <a:ext cx="2399100" cy="22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FFFFFF"/>
                </a:solidFill>
              </a:rPr>
              <a:t>Lag1 is symmetrical overall and directly proportional.</a:t>
            </a:r>
            <a:endParaRPr sz="1250">
              <a:solidFill>
                <a:srgbClr val="FFFFFF"/>
              </a:solidFill>
            </a:endParaRPr>
          </a:p>
          <a:p>
            <a:pPr marL="0" lvl="0" indent="0" algn="l" rtl="0">
              <a:spcBef>
                <a:spcPts val="1600"/>
              </a:spcBef>
              <a:spcAft>
                <a:spcPts val="0"/>
              </a:spcAft>
              <a:buNone/>
            </a:pPr>
            <a:r>
              <a:rPr lang="en" sz="1250">
                <a:solidFill>
                  <a:srgbClr val="FFFFFF"/>
                </a:solidFill>
              </a:rPr>
              <a:t>Previous low temperature is associated with lower current temperature.</a:t>
            </a:r>
            <a:endParaRPr sz="1250">
              <a:solidFill>
                <a:srgbClr val="FFFFFF"/>
              </a:solidFill>
            </a:endParaRPr>
          </a:p>
          <a:p>
            <a:pPr marL="0" lvl="0" indent="0" algn="l" rtl="0">
              <a:spcBef>
                <a:spcPts val="1600"/>
              </a:spcBef>
              <a:spcAft>
                <a:spcPts val="1600"/>
              </a:spcAft>
              <a:buNone/>
            </a:pPr>
            <a:r>
              <a:rPr lang="en" sz="1250">
                <a:solidFill>
                  <a:srgbClr val="FFFFFF"/>
                </a:solidFill>
              </a:rPr>
              <a:t>High previous temperature is associated with higher current temperatures. </a:t>
            </a:r>
            <a:endParaRPr sz="1600">
              <a:solidFill>
                <a:srgbClr val="FFFFFF"/>
              </a:solidFill>
            </a:endParaRPr>
          </a:p>
        </p:txBody>
      </p:sp>
      <p:pic>
        <p:nvPicPr>
          <p:cNvPr id="599" name="Google Shape;599;p44"/>
          <p:cNvPicPr preferRelativeResize="0"/>
          <p:nvPr/>
        </p:nvPicPr>
        <p:blipFill>
          <a:blip r:embed="rId5">
            <a:alphaModFix/>
          </a:blip>
          <a:stretch>
            <a:fillRect/>
          </a:stretch>
        </p:blipFill>
        <p:spPr>
          <a:xfrm>
            <a:off x="347375" y="731850"/>
            <a:ext cx="4641150" cy="2159081"/>
          </a:xfrm>
          <a:prstGeom prst="rect">
            <a:avLst/>
          </a:prstGeom>
          <a:noFill/>
          <a:ln w="9525" cap="flat" cmpd="sng">
            <a:solidFill>
              <a:srgbClr val="000000"/>
            </a:solidFill>
            <a:prstDash val="solid"/>
            <a:round/>
            <a:headEnd type="none" w="sm" len="sm"/>
            <a:tailEnd type="none" w="sm" len="sm"/>
          </a:ln>
        </p:spPr>
      </p:pic>
      <p:sp>
        <p:nvSpPr>
          <p:cNvPr id="600" name="Google Shape;600;p44"/>
          <p:cNvSpPr txBox="1">
            <a:spLocks noGrp="1"/>
          </p:cNvSpPr>
          <p:nvPr>
            <p:ph type="subTitle" idx="4294967295"/>
          </p:nvPr>
        </p:nvSpPr>
        <p:spPr>
          <a:xfrm>
            <a:off x="5208125" y="1725925"/>
            <a:ext cx="3297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50">
                <a:solidFill>
                  <a:srgbClr val="FFFFFF"/>
                </a:solidFill>
              </a:rPr>
              <a:t>SHAP Values Analysis</a:t>
            </a:r>
            <a:endParaRPr sz="1600">
              <a:solidFill>
                <a:srgbClr val="FFFFFF"/>
              </a:solidFill>
            </a:endParaRPr>
          </a:p>
        </p:txBody>
      </p:sp>
      <p:sp>
        <p:nvSpPr>
          <p:cNvPr id="601" name="Google Shape;601;p44"/>
          <p:cNvSpPr txBox="1">
            <a:spLocks noGrp="1"/>
          </p:cNvSpPr>
          <p:nvPr>
            <p:ph type="subTitle" idx="4294967295"/>
          </p:nvPr>
        </p:nvSpPr>
        <p:spPr>
          <a:xfrm>
            <a:off x="2668425" y="2920050"/>
            <a:ext cx="1762500" cy="44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50">
                <a:solidFill>
                  <a:srgbClr val="FFFFFF"/>
                </a:solidFill>
              </a:rPr>
              <a:t>SHAP : 1 Feature</a:t>
            </a:r>
            <a:endParaRPr sz="1600">
              <a:solidFill>
                <a:srgbClr val="FFFFFF"/>
              </a:solidFill>
            </a:endParaRPr>
          </a:p>
        </p:txBody>
      </p:sp>
      <p:pic>
        <p:nvPicPr>
          <p:cNvPr id="602" name="Google Shape;602;p44"/>
          <p:cNvPicPr preferRelativeResize="0"/>
          <p:nvPr/>
        </p:nvPicPr>
        <p:blipFill>
          <a:blip r:embed="rId6">
            <a:alphaModFix/>
          </a:blip>
          <a:stretch>
            <a:fillRect/>
          </a:stretch>
        </p:blipFill>
        <p:spPr>
          <a:xfrm>
            <a:off x="4988525" y="3426775"/>
            <a:ext cx="2478017" cy="18727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5"/>
          <p:cNvSpPr txBox="1">
            <a:spLocks noGrp="1"/>
          </p:cNvSpPr>
          <p:nvPr>
            <p:ph type="title"/>
          </p:nvPr>
        </p:nvSpPr>
        <p:spPr>
          <a:xfrm>
            <a:off x="3438450" y="224975"/>
            <a:ext cx="5262900" cy="58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Neural Networks: LSTM</a:t>
            </a:r>
            <a:endParaRPr/>
          </a:p>
        </p:txBody>
      </p:sp>
      <p:grpSp>
        <p:nvGrpSpPr>
          <p:cNvPr id="608" name="Google Shape;608;p45"/>
          <p:cNvGrpSpPr/>
          <p:nvPr/>
        </p:nvGrpSpPr>
        <p:grpSpPr>
          <a:xfrm>
            <a:off x="76200" y="-2"/>
            <a:ext cx="3107758" cy="2251447"/>
            <a:chOff x="6325500" y="142998"/>
            <a:chExt cx="3107758" cy="2251447"/>
          </a:xfrm>
        </p:grpSpPr>
        <p:sp>
          <p:nvSpPr>
            <p:cNvPr id="609" name="Google Shape;609;p45"/>
            <p:cNvSpPr/>
            <p:nvPr/>
          </p:nvSpPr>
          <p:spPr>
            <a:xfrm>
              <a:off x="7477125" y="942462"/>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6325500" y="142998"/>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45"/>
          <p:cNvSpPr txBox="1">
            <a:spLocks noGrp="1"/>
          </p:cNvSpPr>
          <p:nvPr>
            <p:ph type="subTitle" idx="1"/>
          </p:nvPr>
        </p:nvSpPr>
        <p:spPr>
          <a:xfrm>
            <a:off x="236025" y="889675"/>
            <a:ext cx="4474500" cy="3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accent4"/>
                </a:solidFill>
              </a:rPr>
              <a:t>Several models were created and tested with varying complexity</a:t>
            </a:r>
            <a:endParaRPr sz="1400" b="1">
              <a:solidFill>
                <a:schemeClr val="accent4"/>
              </a:solidFill>
            </a:endParaRPr>
          </a:p>
          <a:p>
            <a:pPr marL="0" lvl="0" indent="0" algn="l" rtl="0">
              <a:spcBef>
                <a:spcPts val="0"/>
              </a:spcBef>
              <a:spcAft>
                <a:spcPts val="0"/>
              </a:spcAft>
              <a:buNone/>
            </a:pPr>
            <a:endParaRPr sz="1400" b="1">
              <a:solidFill>
                <a:srgbClr val="FFFFFF"/>
              </a:solidFill>
            </a:endParaRPr>
          </a:p>
          <a:p>
            <a:pPr marL="0" lvl="0" indent="0" algn="l" rtl="0">
              <a:spcBef>
                <a:spcPts val="0"/>
              </a:spcBef>
              <a:spcAft>
                <a:spcPts val="0"/>
              </a:spcAft>
              <a:buNone/>
            </a:pPr>
            <a:r>
              <a:rPr lang="en" sz="1400" b="1">
                <a:solidFill>
                  <a:srgbClr val="FFFFFF"/>
                </a:solidFill>
              </a:rPr>
              <a:t>Simple Model:</a:t>
            </a:r>
            <a:endParaRPr sz="1400" b="1">
              <a:solidFill>
                <a:srgbClr val="FFFFFF"/>
              </a:solidFill>
            </a:endParaRPr>
          </a:p>
          <a:p>
            <a:pPr marL="457200" lvl="0" indent="-317500" algn="l" rtl="0">
              <a:spcBef>
                <a:spcPts val="0"/>
              </a:spcBef>
              <a:spcAft>
                <a:spcPts val="0"/>
              </a:spcAft>
              <a:buClr>
                <a:srgbClr val="FFFFFF"/>
              </a:buClr>
              <a:buSzPts val="1400"/>
              <a:buChar char="●"/>
            </a:pPr>
            <a:r>
              <a:rPr lang="en" sz="1400" b="1">
                <a:solidFill>
                  <a:srgbClr val="FFFFFF"/>
                </a:solidFill>
              </a:rPr>
              <a:t>Inputs: </a:t>
            </a:r>
            <a:r>
              <a:rPr lang="en" sz="1400">
                <a:solidFill>
                  <a:srgbClr val="FFFFFF"/>
                </a:solidFill>
              </a:rPr>
              <a:t>Sequence of recent temperatures</a:t>
            </a:r>
            <a:endParaRPr sz="1400">
              <a:solidFill>
                <a:srgbClr val="FFFFFF"/>
              </a:solidFill>
            </a:endParaRPr>
          </a:p>
          <a:p>
            <a:pPr marL="457200" lvl="0" indent="-317500" algn="l" rtl="0">
              <a:spcBef>
                <a:spcPts val="0"/>
              </a:spcBef>
              <a:spcAft>
                <a:spcPts val="0"/>
              </a:spcAft>
              <a:buClr>
                <a:srgbClr val="FFFFFF"/>
              </a:buClr>
              <a:buSzPts val="1400"/>
              <a:buChar char="●"/>
            </a:pPr>
            <a:r>
              <a:rPr lang="en" sz="1400" b="1">
                <a:solidFill>
                  <a:srgbClr val="FFFFFF"/>
                </a:solidFill>
              </a:rPr>
              <a:t>Outputs:</a:t>
            </a:r>
            <a:r>
              <a:rPr lang="en" sz="1400">
                <a:solidFill>
                  <a:srgbClr val="FFFFFF"/>
                </a:solidFill>
              </a:rPr>
              <a:t> Prediction of temperature in the next period</a:t>
            </a:r>
            <a:endParaRPr sz="1400">
              <a:solidFill>
                <a:srgbClr val="FFFFFF"/>
              </a:solidFill>
            </a:endParaRPr>
          </a:p>
          <a:p>
            <a:pPr marL="457200" lvl="0" indent="-317500" algn="l" rtl="0">
              <a:spcBef>
                <a:spcPts val="0"/>
              </a:spcBef>
              <a:spcAft>
                <a:spcPts val="0"/>
              </a:spcAft>
              <a:buSzPts val="1400"/>
              <a:buChar char="●"/>
            </a:pPr>
            <a:r>
              <a:rPr lang="en" sz="1400" b="1"/>
              <a:t>MAE: 2.689</a:t>
            </a:r>
            <a:endParaRPr sz="1400" b="1"/>
          </a:p>
          <a:p>
            <a:pPr marL="0" lvl="0" indent="0" algn="l" rtl="0">
              <a:spcBef>
                <a:spcPts val="0"/>
              </a:spcBef>
              <a:spcAft>
                <a:spcPts val="0"/>
              </a:spcAft>
              <a:buNone/>
            </a:pPr>
            <a:endParaRPr sz="1400" b="1">
              <a:solidFill>
                <a:srgbClr val="FFFFFF"/>
              </a:solidFill>
            </a:endParaRPr>
          </a:p>
          <a:p>
            <a:pPr marL="0" lvl="0" indent="0" algn="l" rtl="0">
              <a:spcBef>
                <a:spcPts val="0"/>
              </a:spcBef>
              <a:spcAft>
                <a:spcPts val="0"/>
              </a:spcAft>
              <a:buNone/>
            </a:pPr>
            <a:endParaRPr sz="1400">
              <a:solidFill>
                <a:srgbClr val="FFFFFF"/>
              </a:solidFill>
            </a:endParaRPr>
          </a:p>
          <a:p>
            <a:pPr marL="0" lvl="0" indent="0" algn="l" rtl="0">
              <a:spcBef>
                <a:spcPts val="0"/>
              </a:spcBef>
              <a:spcAft>
                <a:spcPts val="0"/>
              </a:spcAft>
              <a:buNone/>
            </a:pPr>
            <a:r>
              <a:rPr lang="en" sz="1400" b="1">
                <a:solidFill>
                  <a:srgbClr val="FFFFFF"/>
                </a:solidFill>
              </a:rPr>
              <a:t>Complex Models:</a:t>
            </a:r>
            <a:endParaRPr sz="1400">
              <a:solidFill>
                <a:srgbClr val="FFFFFF"/>
              </a:solidFill>
            </a:endParaRPr>
          </a:p>
          <a:p>
            <a:pPr marL="457200" lvl="0" indent="-317500" algn="l" rtl="0">
              <a:spcBef>
                <a:spcPts val="0"/>
              </a:spcBef>
              <a:spcAft>
                <a:spcPts val="0"/>
              </a:spcAft>
              <a:buClr>
                <a:srgbClr val="FFFFFF"/>
              </a:buClr>
              <a:buSzPts val="1400"/>
              <a:buChar char="●"/>
            </a:pPr>
            <a:r>
              <a:rPr lang="en" sz="1400" b="1">
                <a:solidFill>
                  <a:srgbClr val="FFFFFF"/>
                </a:solidFill>
              </a:rPr>
              <a:t>Inputs:</a:t>
            </a:r>
            <a:r>
              <a:rPr lang="en" sz="1400">
                <a:solidFill>
                  <a:srgbClr val="FFFFFF"/>
                </a:solidFill>
              </a:rPr>
              <a:t> Multivariate sequences of important features (as per RFE)</a:t>
            </a:r>
            <a:endParaRPr sz="1400">
              <a:solidFill>
                <a:srgbClr val="FFFFFF"/>
              </a:solidFill>
            </a:endParaRPr>
          </a:p>
          <a:p>
            <a:pPr marL="457200" lvl="0" indent="-317500" algn="l" rtl="0">
              <a:spcBef>
                <a:spcPts val="0"/>
              </a:spcBef>
              <a:spcAft>
                <a:spcPts val="0"/>
              </a:spcAft>
              <a:buClr>
                <a:srgbClr val="FFFFFF"/>
              </a:buClr>
              <a:buSzPts val="1400"/>
              <a:buChar char="●"/>
            </a:pPr>
            <a:r>
              <a:rPr lang="en" sz="1400" b="1">
                <a:solidFill>
                  <a:srgbClr val="FFFFFF"/>
                </a:solidFill>
              </a:rPr>
              <a:t>Outputs:</a:t>
            </a:r>
            <a:r>
              <a:rPr lang="en" sz="1400">
                <a:solidFill>
                  <a:srgbClr val="FFFFFF"/>
                </a:solidFill>
              </a:rPr>
              <a:t> Prediction of temperature in the next period</a:t>
            </a:r>
            <a:endParaRPr sz="1400">
              <a:solidFill>
                <a:srgbClr val="FFFFFF"/>
              </a:solidFill>
            </a:endParaRPr>
          </a:p>
          <a:p>
            <a:pPr marL="457200" lvl="0" indent="-317500" algn="l" rtl="0">
              <a:spcBef>
                <a:spcPts val="0"/>
              </a:spcBef>
              <a:spcAft>
                <a:spcPts val="0"/>
              </a:spcAft>
              <a:buClr>
                <a:srgbClr val="FFFFFF"/>
              </a:buClr>
              <a:buSzPts val="1400"/>
              <a:buChar char="●"/>
            </a:pPr>
            <a:r>
              <a:rPr lang="en" sz="1400" b="1">
                <a:solidFill>
                  <a:srgbClr val="FFFFFF"/>
                </a:solidFill>
              </a:rPr>
              <a:t>MAE: 3.133</a:t>
            </a:r>
            <a:endParaRPr sz="1400">
              <a:solidFill>
                <a:srgbClr val="FFFFFF"/>
              </a:solidFill>
            </a:endParaRPr>
          </a:p>
        </p:txBody>
      </p:sp>
      <p:grpSp>
        <p:nvGrpSpPr>
          <p:cNvPr id="612" name="Google Shape;612;p45"/>
          <p:cNvGrpSpPr/>
          <p:nvPr/>
        </p:nvGrpSpPr>
        <p:grpSpPr>
          <a:xfrm>
            <a:off x="3238266" y="163319"/>
            <a:ext cx="554579" cy="647846"/>
            <a:chOff x="-2048175" y="1958025"/>
            <a:chExt cx="811500" cy="947975"/>
          </a:xfrm>
        </p:grpSpPr>
        <p:sp>
          <p:nvSpPr>
            <p:cNvPr id="613" name="Google Shape;613;p45"/>
            <p:cNvSpPr/>
            <p:nvPr/>
          </p:nvSpPr>
          <p:spPr>
            <a:xfrm>
              <a:off x="-2048175" y="1958025"/>
              <a:ext cx="811500" cy="805725"/>
            </a:xfrm>
            <a:custGeom>
              <a:avLst/>
              <a:gdLst/>
              <a:ahLst/>
              <a:cxnLst/>
              <a:rect l="l" t="t" r="r" b="b"/>
              <a:pathLst>
                <a:path w="32460" h="32229" extrusionOk="0">
                  <a:moveTo>
                    <a:pt x="16220" y="4012"/>
                  </a:moveTo>
                  <a:cubicBezTo>
                    <a:pt x="22894" y="4012"/>
                    <a:pt x="28275" y="9393"/>
                    <a:pt x="28275" y="16066"/>
                  </a:cubicBezTo>
                  <a:cubicBezTo>
                    <a:pt x="28275" y="22739"/>
                    <a:pt x="22894" y="28198"/>
                    <a:pt x="16220" y="28198"/>
                  </a:cubicBezTo>
                  <a:cubicBezTo>
                    <a:pt x="9567" y="28198"/>
                    <a:pt x="4089" y="22739"/>
                    <a:pt x="4089" y="16066"/>
                  </a:cubicBezTo>
                  <a:cubicBezTo>
                    <a:pt x="4089" y="9393"/>
                    <a:pt x="9567" y="4012"/>
                    <a:pt x="16220" y="4012"/>
                  </a:cubicBezTo>
                  <a:close/>
                  <a:moveTo>
                    <a:pt x="16220" y="0"/>
                  </a:moveTo>
                  <a:lnTo>
                    <a:pt x="13019" y="3530"/>
                  </a:lnTo>
                  <a:lnTo>
                    <a:pt x="8602" y="1852"/>
                  </a:lnTo>
                  <a:lnTo>
                    <a:pt x="7464" y="6423"/>
                  </a:lnTo>
                  <a:lnTo>
                    <a:pt x="2720" y="7059"/>
                  </a:lnTo>
                  <a:lnTo>
                    <a:pt x="3858" y="11650"/>
                  </a:lnTo>
                  <a:lnTo>
                    <a:pt x="0" y="14388"/>
                  </a:lnTo>
                  <a:lnTo>
                    <a:pt x="3125" y="17918"/>
                  </a:lnTo>
                  <a:lnTo>
                    <a:pt x="888" y="22103"/>
                  </a:lnTo>
                  <a:lnTo>
                    <a:pt x="5304" y="23858"/>
                  </a:lnTo>
                  <a:lnTo>
                    <a:pt x="5381" y="28603"/>
                  </a:lnTo>
                  <a:lnTo>
                    <a:pt x="10049" y="28043"/>
                  </a:lnTo>
                  <a:lnTo>
                    <a:pt x="12286" y="32229"/>
                  </a:lnTo>
                  <a:lnTo>
                    <a:pt x="16220" y="29567"/>
                  </a:lnTo>
                  <a:lnTo>
                    <a:pt x="20078" y="32229"/>
                  </a:lnTo>
                  <a:lnTo>
                    <a:pt x="22334" y="28043"/>
                  </a:lnTo>
                  <a:lnTo>
                    <a:pt x="27079" y="28603"/>
                  </a:lnTo>
                  <a:lnTo>
                    <a:pt x="27079" y="23858"/>
                  </a:lnTo>
                  <a:lnTo>
                    <a:pt x="31496" y="22103"/>
                  </a:lnTo>
                  <a:lnTo>
                    <a:pt x="29335" y="17918"/>
                  </a:lnTo>
                  <a:lnTo>
                    <a:pt x="32460" y="14388"/>
                  </a:lnTo>
                  <a:lnTo>
                    <a:pt x="28603" y="11650"/>
                  </a:lnTo>
                  <a:lnTo>
                    <a:pt x="29644" y="7059"/>
                  </a:lnTo>
                  <a:lnTo>
                    <a:pt x="24996" y="6423"/>
                  </a:lnTo>
                  <a:lnTo>
                    <a:pt x="23781" y="1852"/>
                  </a:lnTo>
                  <a:lnTo>
                    <a:pt x="19364" y="3530"/>
                  </a:lnTo>
                  <a:lnTo>
                    <a:pt x="162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1903525" y="2098325"/>
              <a:ext cx="522200" cy="522700"/>
            </a:xfrm>
            <a:custGeom>
              <a:avLst/>
              <a:gdLst/>
              <a:ahLst/>
              <a:cxnLst/>
              <a:rect l="l" t="t" r="r" b="b"/>
              <a:pathLst>
                <a:path w="20888" h="20908" extrusionOk="0">
                  <a:moveTo>
                    <a:pt x="10434" y="1"/>
                  </a:moveTo>
                  <a:cubicBezTo>
                    <a:pt x="4648" y="1"/>
                    <a:pt x="0" y="4668"/>
                    <a:pt x="0" y="10454"/>
                  </a:cubicBezTo>
                  <a:cubicBezTo>
                    <a:pt x="0" y="16240"/>
                    <a:pt x="4648" y="20908"/>
                    <a:pt x="10434" y="20908"/>
                  </a:cubicBezTo>
                  <a:cubicBezTo>
                    <a:pt x="16220" y="20908"/>
                    <a:pt x="20888" y="16240"/>
                    <a:pt x="20888" y="10454"/>
                  </a:cubicBezTo>
                  <a:cubicBezTo>
                    <a:pt x="20888" y="4668"/>
                    <a:pt x="16220" y="1"/>
                    <a:pt x="10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642675" y="1958025"/>
              <a:ext cx="406000" cy="805725"/>
            </a:xfrm>
            <a:custGeom>
              <a:avLst/>
              <a:gdLst/>
              <a:ahLst/>
              <a:cxnLst/>
              <a:rect l="l" t="t" r="r" b="b"/>
              <a:pathLst>
                <a:path w="16240" h="32229" extrusionOk="0">
                  <a:moveTo>
                    <a:pt x="0" y="0"/>
                  </a:moveTo>
                  <a:lnTo>
                    <a:pt x="0" y="4012"/>
                  </a:lnTo>
                  <a:cubicBezTo>
                    <a:pt x="6674" y="4012"/>
                    <a:pt x="12055" y="9393"/>
                    <a:pt x="12055" y="16066"/>
                  </a:cubicBezTo>
                  <a:cubicBezTo>
                    <a:pt x="12055" y="22739"/>
                    <a:pt x="6674" y="28198"/>
                    <a:pt x="0" y="28198"/>
                  </a:cubicBezTo>
                  <a:lnTo>
                    <a:pt x="0" y="29567"/>
                  </a:lnTo>
                  <a:lnTo>
                    <a:pt x="3858" y="32229"/>
                  </a:lnTo>
                  <a:lnTo>
                    <a:pt x="6114" y="28043"/>
                  </a:lnTo>
                  <a:lnTo>
                    <a:pt x="10859" y="28603"/>
                  </a:lnTo>
                  <a:lnTo>
                    <a:pt x="10859" y="23858"/>
                  </a:lnTo>
                  <a:lnTo>
                    <a:pt x="15276" y="22103"/>
                  </a:lnTo>
                  <a:lnTo>
                    <a:pt x="13115" y="17918"/>
                  </a:lnTo>
                  <a:lnTo>
                    <a:pt x="16240" y="14388"/>
                  </a:lnTo>
                  <a:lnTo>
                    <a:pt x="12383" y="11650"/>
                  </a:lnTo>
                  <a:lnTo>
                    <a:pt x="13424" y="7059"/>
                  </a:lnTo>
                  <a:lnTo>
                    <a:pt x="8776" y="6423"/>
                  </a:lnTo>
                  <a:lnTo>
                    <a:pt x="7561" y="1852"/>
                  </a:lnTo>
                  <a:lnTo>
                    <a:pt x="3144" y="353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642675" y="2098325"/>
              <a:ext cx="261350" cy="522700"/>
            </a:xfrm>
            <a:custGeom>
              <a:avLst/>
              <a:gdLst/>
              <a:ahLst/>
              <a:cxnLst/>
              <a:rect l="l" t="t" r="r" b="b"/>
              <a:pathLst>
                <a:path w="10454" h="20908" extrusionOk="0">
                  <a:moveTo>
                    <a:pt x="0" y="1"/>
                  </a:moveTo>
                  <a:lnTo>
                    <a:pt x="0" y="20908"/>
                  </a:lnTo>
                  <a:cubicBezTo>
                    <a:pt x="5786" y="20908"/>
                    <a:pt x="10454" y="16240"/>
                    <a:pt x="10454" y="10454"/>
                  </a:cubicBezTo>
                  <a:cubicBezTo>
                    <a:pt x="10454" y="4668"/>
                    <a:pt x="5786"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592050" y="2411750"/>
              <a:ext cx="327425" cy="494250"/>
            </a:xfrm>
            <a:custGeom>
              <a:avLst/>
              <a:gdLst/>
              <a:ahLst/>
              <a:cxnLst/>
              <a:rect l="l" t="t" r="r" b="b"/>
              <a:pathLst>
                <a:path w="13097" h="19770" extrusionOk="0">
                  <a:moveTo>
                    <a:pt x="6500" y="0"/>
                  </a:moveTo>
                  <a:lnTo>
                    <a:pt x="1447" y="11977"/>
                  </a:lnTo>
                  <a:cubicBezTo>
                    <a:pt x="1" y="15526"/>
                    <a:pt x="2411" y="19615"/>
                    <a:pt x="6269" y="19769"/>
                  </a:cubicBezTo>
                  <a:lnTo>
                    <a:pt x="6751" y="19769"/>
                  </a:lnTo>
                  <a:cubicBezTo>
                    <a:pt x="10608" y="19615"/>
                    <a:pt x="13096" y="15526"/>
                    <a:pt x="11573" y="11977"/>
                  </a:cubicBezTo>
                  <a:lnTo>
                    <a:pt x="6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429550" y="2411750"/>
              <a:ext cx="164925" cy="494250"/>
            </a:xfrm>
            <a:custGeom>
              <a:avLst/>
              <a:gdLst/>
              <a:ahLst/>
              <a:cxnLst/>
              <a:rect l="l" t="t" r="r" b="b"/>
              <a:pathLst>
                <a:path w="6597" h="19770" extrusionOk="0">
                  <a:moveTo>
                    <a:pt x="0" y="0"/>
                  </a:moveTo>
                  <a:lnTo>
                    <a:pt x="0" y="19769"/>
                  </a:lnTo>
                  <a:lnTo>
                    <a:pt x="251" y="19769"/>
                  </a:lnTo>
                  <a:cubicBezTo>
                    <a:pt x="4108" y="19615"/>
                    <a:pt x="6596" y="15526"/>
                    <a:pt x="5073" y="1197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9" name="Google Shape;619;p45"/>
          <p:cNvPicPr preferRelativeResize="0"/>
          <p:nvPr/>
        </p:nvPicPr>
        <p:blipFill>
          <a:blip r:embed="rId3">
            <a:alphaModFix/>
          </a:blip>
          <a:stretch>
            <a:fillRect/>
          </a:stretch>
        </p:blipFill>
        <p:spPr>
          <a:xfrm>
            <a:off x="4749325" y="889675"/>
            <a:ext cx="4195201" cy="2067875"/>
          </a:xfrm>
          <a:prstGeom prst="rect">
            <a:avLst/>
          </a:prstGeom>
          <a:noFill/>
          <a:ln>
            <a:noFill/>
          </a:ln>
        </p:spPr>
      </p:pic>
      <p:pic>
        <p:nvPicPr>
          <p:cNvPr id="620" name="Google Shape;620;p45"/>
          <p:cNvPicPr preferRelativeResize="0"/>
          <p:nvPr/>
        </p:nvPicPr>
        <p:blipFill>
          <a:blip r:embed="rId4">
            <a:alphaModFix/>
          </a:blip>
          <a:stretch>
            <a:fillRect/>
          </a:stretch>
        </p:blipFill>
        <p:spPr>
          <a:xfrm>
            <a:off x="4729928" y="3055175"/>
            <a:ext cx="4195200" cy="20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6"/>
          <p:cNvSpPr txBox="1">
            <a:spLocks noGrp="1"/>
          </p:cNvSpPr>
          <p:nvPr>
            <p:ph type="title"/>
          </p:nvPr>
        </p:nvSpPr>
        <p:spPr>
          <a:xfrm>
            <a:off x="101725" y="224975"/>
            <a:ext cx="6313500" cy="58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Neural Networks: Transformers</a:t>
            </a:r>
            <a:endParaRPr/>
          </a:p>
        </p:txBody>
      </p:sp>
      <p:grpSp>
        <p:nvGrpSpPr>
          <p:cNvPr id="626" name="Google Shape;626;p46"/>
          <p:cNvGrpSpPr/>
          <p:nvPr/>
        </p:nvGrpSpPr>
        <p:grpSpPr>
          <a:xfrm>
            <a:off x="76200" y="-2"/>
            <a:ext cx="3107758" cy="2251447"/>
            <a:chOff x="6325500" y="142998"/>
            <a:chExt cx="3107758" cy="2251447"/>
          </a:xfrm>
        </p:grpSpPr>
        <p:sp>
          <p:nvSpPr>
            <p:cNvPr id="627" name="Google Shape;627;p46"/>
            <p:cNvSpPr/>
            <p:nvPr/>
          </p:nvSpPr>
          <p:spPr>
            <a:xfrm>
              <a:off x="7477125" y="942462"/>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6"/>
            <p:cNvSpPr/>
            <p:nvPr/>
          </p:nvSpPr>
          <p:spPr>
            <a:xfrm>
              <a:off x="6325500" y="142998"/>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46"/>
          <p:cNvSpPr txBox="1">
            <a:spLocks noGrp="1"/>
          </p:cNvSpPr>
          <p:nvPr>
            <p:ph type="subTitle" idx="1"/>
          </p:nvPr>
        </p:nvSpPr>
        <p:spPr>
          <a:xfrm>
            <a:off x="1031225" y="941250"/>
            <a:ext cx="2843100" cy="29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FFFFF"/>
                </a:solidFill>
              </a:rPr>
              <a:t>What are transformers?</a:t>
            </a:r>
            <a:endParaRPr sz="1400" b="1">
              <a:solidFill>
                <a:srgbClr val="FFFFFF"/>
              </a:solidFill>
            </a:endParaRPr>
          </a:p>
          <a:p>
            <a:pPr marL="0" lvl="0" indent="0" algn="l" rtl="0">
              <a:spcBef>
                <a:spcPts val="0"/>
              </a:spcBef>
              <a:spcAft>
                <a:spcPts val="0"/>
              </a:spcAft>
              <a:buNone/>
            </a:pPr>
            <a:r>
              <a:rPr lang="en" sz="1400">
                <a:solidFill>
                  <a:srgbClr val="FFFFFF"/>
                </a:solidFill>
              </a:rPr>
              <a:t>Transformers are a SOTA neural network model which uses the </a:t>
            </a:r>
            <a:r>
              <a:rPr lang="en" sz="1400">
                <a:solidFill>
                  <a:schemeClr val="accent4"/>
                </a:solidFill>
              </a:rPr>
              <a:t>attention</a:t>
            </a:r>
            <a:r>
              <a:rPr lang="en" sz="1400">
                <a:solidFill>
                  <a:srgbClr val="FFFFFF"/>
                </a:solidFill>
              </a:rPr>
              <a:t> mechanism</a:t>
            </a:r>
            <a:endParaRPr sz="1400">
              <a:solidFill>
                <a:srgbClr val="FFFFFF"/>
              </a:solidFill>
            </a:endParaRPr>
          </a:p>
          <a:p>
            <a:pPr marL="0" lvl="0" indent="0" algn="l" rtl="0">
              <a:spcBef>
                <a:spcPts val="0"/>
              </a:spcBef>
              <a:spcAft>
                <a:spcPts val="0"/>
              </a:spcAft>
              <a:buNone/>
            </a:pPr>
            <a:endParaRPr sz="1400" b="1">
              <a:solidFill>
                <a:srgbClr val="FFFFFF"/>
              </a:solidFill>
            </a:endParaRPr>
          </a:p>
          <a:p>
            <a:pPr marL="0" lvl="0" indent="0" algn="l" rtl="0">
              <a:spcBef>
                <a:spcPts val="0"/>
              </a:spcBef>
              <a:spcAft>
                <a:spcPts val="0"/>
              </a:spcAft>
              <a:buNone/>
            </a:pPr>
            <a:r>
              <a:rPr lang="en" sz="1400" b="1">
                <a:solidFill>
                  <a:srgbClr val="FFFFFF"/>
                </a:solidFill>
              </a:rPr>
              <a:t>Attention</a:t>
            </a:r>
            <a:endParaRPr sz="1400" b="1">
              <a:solidFill>
                <a:srgbClr val="FFFFFF"/>
              </a:solidFill>
            </a:endParaRPr>
          </a:p>
          <a:p>
            <a:pPr marL="0" lvl="0" indent="0" algn="l" rtl="0">
              <a:spcBef>
                <a:spcPts val="0"/>
              </a:spcBef>
              <a:spcAft>
                <a:spcPts val="0"/>
              </a:spcAft>
              <a:buNone/>
            </a:pPr>
            <a:r>
              <a:rPr lang="en" sz="1400">
                <a:solidFill>
                  <a:srgbClr val="FFFFFF"/>
                </a:solidFill>
              </a:rPr>
              <a:t>Looks at each element of an input sequence and decides which other parts of the sequence are most relevant to that element</a:t>
            </a:r>
            <a:endParaRPr sz="1400">
              <a:solidFill>
                <a:srgbClr val="FFFFFF"/>
              </a:solidFill>
            </a:endParaRPr>
          </a:p>
          <a:p>
            <a:pPr marL="0" lvl="0" indent="0" algn="l" rtl="0">
              <a:spcBef>
                <a:spcPts val="0"/>
              </a:spcBef>
              <a:spcAft>
                <a:spcPts val="0"/>
              </a:spcAft>
              <a:buNone/>
            </a:pPr>
            <a:endParaRPr sz="1400">
              <a:solidFill>
                <a:srgbClr val="FFFFFF"/>
              </a:solidFill>
            </a:endParaRPr>
          </a:p>
          <a:p>
            <a:pPr marL="0" lvl="0" indent="0" algn="l" rtl="0">
              <a:spcBef>
                <a:spcPts val="0"/>
              </a:spcBef>
              <a:spcAft>
                <a:spcPts val="0"/>
              </a:spcAft>
              <a:buNone/>
            </a:pPr>
            <a:r>
              <a:rPr lang="en" sz="1400" b="1">
                <a:solidFill>
                  <a:srgbClr val="FFFFFF"/>
                </a:solidFill>
              </a:rPr>
              <a:t>Performance</a:t>
            </a:r>
            <a:endParaRPr sz="1400">
              <a:solidFill>
                <a:srgbClr val="FFFFFF"/>
              </a:solidFill>
            </a:endParaRPr>
          </a:p>
          <a:p>
            <a:pPr marL="0" lvl="0" indent="0" algn="l" rtl="0">
              <a:spcBef>
                <a:spcPts val="0"/>
              </a:spcBef>
              <a:spcAft>
                <a:spcPts val="0"/>
              </a:spcAft>
              <a:buNone/>
            </a:pPr>
            <a:r>
              <a:rPr lang="en" sz="1400">
                <a:solidFill>
                  <a:srgbClr val="FFFFFF"/>
                </a:solidFill>
              </a:rPr>
              <a:t>Low performance on the weather prediction task</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MAE (Complex): 6.024</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MAE (Simple): 3.851</a:t>
            </a:r>
            <a:endParaRPr sz="1400">
              <a:solidFill>
                <a:srgbClr val="FFFFFF"/>
              </a:solidFill>
            </a:endParaRPr>
          </a:p>
        </p:txBody>
      </p:sp>
      <p:pic>
        <p:nvPicPr>
          <p:cNvPr id="630" name="Google Shape;630;p46"/>
          <p:cNvPicPr preferRelativeResize="0"/>
          <p:nvPr/>
        </p:nvPicPr>
        <p:blipFill rotWithShape="1">
          <a:blip r:embed="rId3">
            <a:alphaModFix/>
          </a:blip>
          <a:srcRect b="8332"/>
          <a:stretch/>
        </p:blipFill>
        <p:spPr>
          <a:xfrm>
            <a:off x="6415217" y="0"/>
            <a:ext cx="1992220" cy="1292550"/>
          </a:xfrm>
          <a:prstGeom prst="rect">
            <a:avLst/>
          </a:prstGeom>
          <a:noFill/>
          <a:ln>
            <a:noFill/>
          </a:ln>
        </p:spPr>
      </p:pic>
      <p:pic>
        <p:nvPicPr>
          <p:cNvPr id="631" name="Google Shape;631;p46"/>
          <p:cNvPicPr preferRelativeResize="0"/>
          <p:nvPr/>
        </p:nvPicPr>
        <p:blipFill>
          <a:blip r:embed="rId4">
            <a:alphaModFix/>
          </a:blip>
          <a:stretch>
            <a:fillRect/>
          </a:stretch>
        </p:blipFill>
        <p:spPr>
          <a:xfrm>
            <a:off x="4327592" y="2923900"/>
            <a:ext cx="4511634" cy="2219600"/>
          </a:xfrm>
          <a:prstGeom prst="rect">
            <a:avLst/>
          </a:prstGeom>
          <a:noFill/>
          <a:ln>
            <a:noFill/>
          </a:ln>
        </p:spPr>
      </p:pic>
      <p:sp>
        <p:nvSpPr>
          <p:cNvPr id="632" name="Google Shape;632;p46"/>
          <p:cNvSpPr txBox="1"/>
          <p:nvPr/>
        </p:nvSpPr>
        <p:spPr>
          <a:xfrm>
            <a:off x="6960800" y="3016500"/>
            <a:ext cx="1085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Didact Gothic"/>
                <a:ea typeface="Didact Gothic"/>
                <a:cs typeface="Didact Gothic"/>
                <a:sym typeface="Didact Gothic"/>
              </a:rPr>
              <a:t>Multivariate Inputs</a:t>
            </a:r>
            <a:endParaRPr sz="600">
              <a:solidFill>
                <a:schemeClr val="lt1"/>
              </a:solidFill>
              <a:latin typeface="Didact Gothic"/>
              <a:ea typeface="Didact Gothic"/>
              <a:cs typeface="Didact Gothic"/>
              <a:sym typeface="Didact Gothic"/>
            </a:endParaRPr>
          </a:p>
        </p:txBody>
      </p:sp>
      <p:pic>
        <p:nvPicPr>
          <p:cNvPr id="633" name="Google Shape;633;p46"/>
          <p:cNvPicPr preferRelativeResize="0"/>
          <p:nvPr/>
        </p:nvPicPr>
        <p:blipFill>
          <a:blip r:embed="rId5">
            <a:alphaModFix/>
          </a:blip>
          <a:stretch>
            <a:fillRect/>
          </a:stretch>
        </p:blipFill>
        <p:spPr>
          <a:xfrm>
            <a:off x="4625550" y="863300"/>
            <a:ext cx="3817626" cy="1908825"/>
          </a:xfrm>
          <a:prstGeom prst="rect">
            <a:avLst/>
          </a:prstGeom>
          <a:noFill/>
          <a:ln>
            <a:noFill/>
          </a:ln>
        </p:spPr>
      </p:pic>
      <p:sp>
        <p:nvSpPr>
          <p:cNvPr id="634" name="Google Shape;634;p46"/>
          <p:cNvSpPr txBox="1"/>
          <p:nvPr/>
        </p:nvSpPr>
        <p:spPr>
          <a:xfrm>
            <a:off x="7011875" y="4673300"/>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Didact Gothic"/>
                <a:ea typeface="Didact Gothic"/>
                <a:cs typeface="Didact Gothic"/>
                <a:sym typeface="Didact Gothic"/>
              </a:rPr>
              <a:t>Simple Inputs</a:t>
            </a:r>
            <a:endParaRPr sz="600">
              <a:solidFill>
                <a:schemeClr val="lt1"/>
              </a:solidFill>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7"/>
          <p:cNvSpPr txBox="1">
            <a:spLocks noGrp="1"/>
          </p:cNvSpPr>
          <p:nvPr>
            <p:ph type="title" idx="4"/>
          </p:nvPr>
        </p:nvSpPr>
        <p:spPr>
          <a:xfrm>
            <a:off x="289575" y="140200"/>
            <a:ext cx="619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Series Anomaly Detection</a:t>
            </a:r>
            <a:endParaRPr>
              <a:solidFill>
                <a:srgbClr val="FFCE00"/>
              </a:solidFill>
            </a:endParaRPr>
          </a:p>
        </p:txBody>
      </p:sp>
      <p:pic>
        <p:nvPicPr>
          <p:cNvPr id="640" name="Google Shape;640;p47"/>
          <p:cNvPicPr preferRelativeResize="0"/>
          <p:nvPr/>
        </p:nvPicPr>
        <p:blipFill>
          <a:blip r:embed="rId3">
            <a:alphaModFix/>
          </a:blip>
          <a:stretch>
            <a:fillRect/>
          </a:stretch>
        </p:blipFill>
        <p:spPr>
          <a:xfrm>
            <a:off x="5272300" y="1257825"/>
            <a:ext cx="3232774" cy="1750125"/>
          </a:xfrm>
          <a:prstGeom prst="rect">
            <a:avLst/>
          </a:prstGeom>
          <a:noFill/>
          <a:ln>
            <a:noFill/>
          </a:ln>
        </p:spPr>
      </p:pic>
      <p:sp>
        <p:nvSpPr>
          <p:cNvPr id="641" name="Google Shape;641;p47"/>
          <p:cNvSpPr txBox="1">
            <a:spLocks noGrp="1"/>
          </p:cNvSpPr>
          <p:nvPr>
            <p:ph type="subTitle" idx="4294967295"/>
          </p:nvPr>
        </p:nvSpPr>
        <p:spPr>
          <a:xfrm>
            <a:off x="334500" y="797838"/>
            <a:ext cx="8616900" cy="5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Anomalies refer to predicted results that differ significantly from actual results, and give us information about critical events (in this case critical temperature events)</a:t>
            </a:r>
            <a:endParaRPr sz="1400"/>
          </a:p>
        </p:txBody>
      </p:sp>
      <p:sp>
        <p:nvSpPr>
          <p:cNvPr id="642" name="Google Shape;642;p47"/>
          <p:cNvSpPr txBox="1">
            <a:spLocks noGrp="1"/>
          </p:cNvSpPr>
          <p:nvPr>
            <p:ph type="title" idx="4"/>
          </p:nvPr>
        </p:nvSpPr>
        <p:spPr>
          <a:xfrm>
            <a:off x="379425" y="1628600"/>
            <a:ext cx="4589100" cy="25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We employ a Sequential Model using Keras as an Autoencoder </a:t>
            </a:r>
            <a:endParaRPr sz="1500"/>
          </a:p>
          <a:p>
            <a:pPr marL="457200" lvl="0" indent="-323850" algn="l" rtl="0">
              <a:lnSpc>
                <a:spcPct val="115000"/>
              </a:lnSpc>
              <a:spcBef>
                <a:spcPts val="0"/>
              </a:spcBef>
              <a:spcAft>
                <a:spcPts val="0"/>
              </a:spcAft>
              <a:buClr>
                <a:schemeClr val="lt1"/>
              </a:buClr>
              <a:buSzPts val="1500"/>
              <a:buChar char="-"/>
            </a:pPr>
            <a:r>
              <a:rPr lang="en" sz="1400" b="0">
                <a:solidFill>
                  <a:schemeClr val="lt1"/>
                </a:solidFill>
                <a:latin typeface="Didact Gothic"/>
                <a:ea typeface="Didact Gothic"/>
                <a:cs typeface="Didact Gothic"/>
                <a:sym typeface="Didact Gothic"/>
              </a:rPr>
              <a:t>Reads an input sequence into a hidden representation </a:t>
            </a:r>
            <a:endParaRPr sz="1400" b="0">
              <a:solidFill>
                <a:schemeClr val="lt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lt1"/>
              </a:buClr>
              <a:buSzPts val="1400"/>
              <a:buFont typeface="Didact Gothic"/>
              <a:buChar char="-"/>
            </a:pPr>
            <a:r>
              <a:rPr lang="en" sz="1400" b="0">
                <a:solidFill>
                  <a:schemeClr val="lt1"/>
                </a:solidFill>
                <a:latin typeface="Didact Gothic"/>
                <a:ea typeface="Didact Gothic"/>
                <a:cs typeface="Didact Gothic"/>
                <a:sym typeface="Didact Gothic"/>
              </a:rPr>
              <a:t>Representation is fed to a decoder to reconstruct the input sequence </a:t>
            </a:r>
            <a:endParaRPr sz="1400" b="0">
              <a:solidFill>
                <a:schemeClr val="lt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lt1"/>
              </a:buClr>
              <a:buSzPts val="1400"/>
              <a:buFont typeface="Didact Gothic"/>
              <a:buChar char="-"/>
            </a:pPr>
            <a:r>
              <a:rPr lang="en" sz="1400" b="0">
                <a:solidFill>
                  <a:schemeClr val="lt1"/>
                </a:solidFill>
                <a:latin typeface="Didact Gothic"/>
                <a:ea typeface="Didact Gothic"/>
                <a:cs typeface="Didact Gothic"/>
                <a:sym typeface="Didact Gothic"/>
              </a:rPr>
              <a:t>The difference between y_pred and y_test gives an error; points with errors above the set threshold are considered anomalies</a:t>
            </a:r>
            <a:endParaRPr sz="1400" b="0">
              <a:solidFill>
                <a:schemeClr val="lt1"/>
              </a:solidFill>
              <a:latin typeface="Didact Gothic"/>
              <a:ea typeface="Didact Gothic"/>
              <a:cs typeface="Didact Gothic"/>
              <a:sym typeface="Didact Gothic"/>
            </a:endParaRPr>
          </a:p>
        </p:txBody>
      </p:sp>
      <p:grpSp>
        <p:nvGrpSpPr>
          <p:cNvPr id="643" name="Google Shape;643;p47"/>
          <p:cNvGrpSpPr/>
          <p:nvPr/>
        </p:nvGrpSpPr>
        <p:grpSpPr>
          <a:xfrm>
            <a:off x="7188654" y="255369"/>
            <a:ext cx="648171" cy="561806"/>
            <a:chOff x="-632050" y="4854875"/>
            <a:chExt cx="948450" cy="822075"/>
          </a:xfrm>
        </p:grpSpPr>
        <p:sp>
          <p:nvSpPr>
            <p:cNvPr id="644" name="Google Shape;644;p47"/>
            <p:cNvSpPr/>
            <p:nvPr/>
          </p:nvSpPr>
          <p:spPr>
            <a:xfrm>
              <a:off x="-632050" y="4854875"/>
              <a:ext cx="948450" cy="494250"/>
            </a:xfrm>
            <a:custGeom>
              <a:avLst/>
              <a:gdLst/>
              <a:ahLst/>
              <a:cxnLst/>
              <a:rect l="l" t="t" r="r" b="b"/>
              <a:pathLst>
                <a:path w="37938" h="19770" extrusionOk="0">
                  <a:moveTo>
                    <a:pt x="16568" y="1"/>
                  </a:moveTo>
                  <a:cubicBezTo>
                    <a:pt x="13829" y="1"/>
                    <a:pt x="11650" y="2180"/>
                    <a:pt x="11650" y="4900"/>
                  </a:cubicBezTo>
                  <a:lnTo>
                    <a:pt x="4996" y="4900"/>
                  </a:lnTo>
                  <a:cubicBezTo>
                    <a:pt x="2257" y="4900"/>
                    <a:pt x="0" y="7156"/>
                    <a:pt x="0" y="9895"/>
                  </a:cubicBezTo>
                  <a:cubicBezTo>
                    <a:pt x="0" y="12614"/>
                    <a:pt x="2257" y="14871"/>
                    <a:pt x="4996" y="14871"/>
                  </a:cubicBezTo>
                  <a:lnTo>
                    <a:pt x="5073" y="14871"/>
                  </a:lnTo>
                  <a:cubicBezTo>
                    <a:pt x="5073" y="17610"/>
                    <a:pt x="7233" y="19770"/>
                    <a:pt x="9972" y="19770"/>
                  </a:cubicBezTo>
                  <a:lnTo>
                    <a:pt x="21466" y="19770"/>
                  </a:lnTo>
                  <a:cubicBezTo>
                    <a:pt x="24186" y="19770"/>
                    <a:pt x="26442" y="17610"/>
                    <a:pt x="26442" y="14871"/>
                  </a:cubicBezTo>
                  <a:lnTo>
                    <a:pt x="33038" y="14871"/>
                  </a:lnTo>
                  <a:cubicBezTo>
                    <a:pt x="35758" y="14871"/>
                    <a:pt x="37937" y="12614"/>
                    <a:pt x="37937" y="9895"/>
                  </a:cubicBezTo>
                  <a:cubicBezTo>
                    <a:pt x="37937" y="7156"/>
                    <a:pt x="35758" y="4900"/>
                    <a:pt x="33038" y="4900"/>
                  </a:cubicBezTo>
                  <a:cubicBezTo>
                    <a:pt x="33038" y="2180"/>
                    <a:pt x="30782" y="1"/>
                    <a:pt x="2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157600" y="4854875"/>
              <a:ext cx="474000" cy="494250"/>
            </a:xfrm>
            <a:custGeom>
              <a:avLst/>
              <a:gdLst/>
              <a:ahLst/>
              <a:cxnLst/>
              <a:rect l="l" t="t" r="r" b="b"/>
              <a:pathLst>
                <a:path w="18960" h="19770" extrusionOk="0">
                  <a:moveTo>
                    <a:pt x="0" y="1"/>
                  </a:moveTo>
                  <a:lnTo>
                    <a:pt x="0" y="19770"/>
                  </a:lnTo>
                  <a:lnTo>
                    <a:pt x="2488" y="19770"/>
                  </a:lnTo>
                  <a:cubicBezTo>
                    <a:pt x="5208" y="19770"/>
                    <a:pt x="7464" y="17610"/>
                    <a:pt x="7464" y="14871"/>
                  </a:cubicBezTo>
                  <a:lnTo>
                    <a:pt x="14060" y="14871"/>
                  </a:lnTo>
                  <a:cubicBezTo>
                    <a:pt x="16780" y="14871"/>
                    <a:pt x="18959" y="12614"/>
                    <a:pt x="18959" y="9895"/>
                  </a:cubicBezTo>
                  <a:cubicBezTo>
                    <a:pt x="18959" y="7156"/>
                    <a:pt x="16780" y="4900"/>
                    <a:pt x="14060" y="4900"/>
                  </a:cubicBezTo>
                  <a:cubicBezTo>
                    <a:pt x="14060" y="2180"/>
                    <a:pt x="11804" y="1"/>
                    <a:pt x="9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105525" y="5033775"/>
              <a:ext cx="281125" cy="643175"/>
            </a:xfrm>
            <a:custGeom>
              <a:avLst/>
              <a:gdLst/>
              <a:ahLst/>
              <a:cxnLst/>
              <a:rect l="l" t="t" r="r" b="b"/>
              <a:pathLst>
                <a:path w="11245" h="25727" extrusionOk="0">
                  <a:moveTo>
                    <a:pt x="3298" y="0"/>
                  </a:moveTo>
                  <a:cubicBezTo>
                    <a:pt x="3048" y="0"/>
                    <a:pt x="2893" y="155"/>
                    <a:pt x="2816" y="405"/>
                  </a:cubicBezTo>
                  <a:lnTo>
                    <a:pt x="78" y="13173"/>
                  </a:lnTo>
                  <a:cubicBezTo>
                    <a:pt x="0" y="13424"/>
                    <a:pt x="232" y="13732"/>
                    <a:pt x="560" y="13732"/>
                  </a:cubicBezTo>
                  <a:lnTo>
                    <a:pt x="3125" y="13732"/>
                  </a:lnTo>
                  <a:cubicBezTo>
                    <a:pt x="3453" y="13732"/>
                    <a:pt x="3703" y="13983"/>
                    <a:pt x="3607" y="14311"/>
                  </a:cubicBezTo>
                  <a:lnTo>
                    <a:pt x="1119" y="25304"/>
                  </a:lnTo>
                  <a:cubicBezTo>
                    <a:pt x="1070" y="25563"/>
                    <a:pt x="1280" y="25727"/>
                    <a:pt x="1483" y="25727"/>
                  </a:cubicBezTo>
                  <a:cubicBezTo>
                    <a:pt x="1598" y="25727"/>
                    <a:pt x="1712" y="25674"/>
                    <a:pt x="1775" y="25555"/>
                  </a:cubicBezTo>
                  <a:lnTo>
                    <a:pt x="10280" y="10608"/>
                  </a:lnTo>
                  <a:cubicBezTo>
                    <a:pt x="10454" y="10280"/>
                    <a:pt x="10203" y="9875"/>
                    <a:pt x="9875" y="9875"/>
                  </a:cubicBezTo>
                  <a:lnTo>
                    <a:pt x="7947" y="9875"/>
                  </a:lnTo>
                  <a:cubicBezTo>
                    <a:pt x="7561" y="9875"/>
                    <a:pt x="7310" y="9489"/>
                    <a:pt x="7464" y="9162"/>
                  </a:cubicBezTo>
                  <a:lnTo>
                    <a:pt x="11167" y="714"/>
                  </a:lnTo>
                  <a:cubicBezTo>
                    <a:pt x="11245" y="405"/>
                    <a:pt x="11090" y="0"/>
                    <a:pt x="106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35275" y="5033775"/>
              <a:ext cx="140325" cy="470125"/>
            </a:xfrm>
            <a:custGeom>
              <a:avLst/>
              <a:gdLst/>
              <a:ahLst/>
              <a:cxnLst/>
              <a:rect l="l" t="t" r="r" b="b"/>
              <a:pathLst>
                <a:path w="5613" h="18805" extrusionOk="0">
                  <a:moveTo>
                    <a:pt x="0" y="0"/>
                  </a:moveTo>
                  <a:lnTo>
                    <a:pt x="0" y="18805"/>
                  </a:lnTo>
                  <a:lnTo>
                    <a:pt x="4648" y="10608"/>
                  </a:lnTo>
                  <a:cubicBezTo>
                    <a:pt x="4822" y="10280"/>
                    <a:pt x="4571" y="9875"/>
                    <a:pt x="4243" y="9875"/>
                  </a:cubicBezTo>
                  <a:lnTo>
                    <a:pt x="2315" y="9875"/>
                  </a:lnTo>
                  <a:cubicBezTo>
                    <a:pt x="1929" y="9875"/>
                    <a:pt x="1678" y="9489"/>
                    <a:pt x="1832" y="9162"/>
                  </a:cubicBezTo>
                  <a:lnTo>
                    <a:pt x="5535" y="714"/>
                  </a:lnTo>
                  <a:cubicBezTo>
                    <a:pt x="5613" y="405"/>
                    <a:pt x="5458" y="0"/>
                    <a:pt x="50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8" name="Google Shape;648;p47"/>
          <p:cNvPicPr preferRelativeResize="0"/>
          <p:nvPr/>
        </p:nvPicPr>
        <p:blipFill>
          <a:blip r:embed="rId4">
            <a:alphaModFix/>
          </a:blip>
          <a:stretch>
            <a:fillRect/>
          </a:stretch>
        </p:blipFill>
        <p:spPr>
          <a:xfrm>
            <a:off x="5272300" y="3070475"/>
            <a:ext cx="3232776" cy="18402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8"/>
          <p:cNvSpPr txBox="1">
            <a:spLocks noGrp="1"/>
          </p:cNvSpPr>
          <p:nvPr>
            <p:ph type="title"/>
          </p:nvPr>
        </p:nvSpPr>
        <p:spPr>
          <a:xfrm>
            <a:off x="141775" y="224975"/>
            <a:ext cx="7847700" cy="58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Time Series Anomaly Detection: Output</a:t>
            </a:r>
            <a:endParaRPr/>
          </a:p>
        </p:txBody>
      </p:sp>
      <p:pic>
        <p:nvPicPr>
          <p:cNvPr id="654" name="Google Shape;654;p48"/>
          <p:cNvPicPr preferRelativeResize="0"/>
          <p:nvPr/>
        </p:nvPicPr>
        <p:blipFill>
          <a:blip r:embed="rId3">
            <a:alphaModFix/>
          </a:blip>
          <a:stretch>
            <a:fillRect/>
          </a:stretch>
        </p:blipFill>
        <p:spPr>
          <a:xfrm>
            <a:off x="360275" y="1219550"/>
            <a:ext cx="5351402" cy="2639024"/>
          </a:xfrm>
          <a:prstGeom prst="rect">
            <a:avLst/>
          </a:prstGeom>
          <a:noFill/>
          <a:ln>
            <a:noFill/>
          </a:ln>
        </p:spPr>
      </p:pic>
      <p:sp>
        <p:nvSpPr>
          <p:cNvPr id="655" name="Google Shape;655;p48"/>
          <p:cNvSpPr txBox="1">
            <a:spLocks noGrp="1"/>
          </p:cNvSpPr>
          <p:nvPr>
            <p:ph type="subTitle" idx="1"/>
          </p:nvPr>
        </p:nvSpPr>
        <p:spPr>
          <a:xfrm>
            <a:off x="5990900" y="1985413"/>
            <a:ext cx="2578200" cy="11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The red dots are anomalies that represent time points with abrupt changes in existing temperature</a:t>
            </a:r>
            <a:endParaRPr sz="1400"/>
          </a:p>
        </p:txBody>
      </p:sp>
      <p:grpSp>
        <p:nvGrpSpPr>
          <p:cNvPr id="656" name="Google Shape;656;p48"/>
          <p:cNvGrpSpPr/>
          <p:nvPr/>
        </p:nvGrpSpPr>
        <p:grpSpPr>
          <a:xfrm>
            <a:off x="6936812" y="1303296"/>
            <a:ext cx="686390" cy="682119"/>
            <a:chOff x="-5118125" y="1907875"/>
            <a:chExt cx="1004375" cy="998125"/>
          </a:xfrm>
        </p:grpSpPr>
        <p:sp>
          <p:nvSpPr>
            <p:cNvPr id="657" name="Google Shape;657;p48"/>
            <p:cNvSpPr/>
            <p:nvPr/>
          </p:nvSpPr>
          <p:spPr>
            <a:xfrm>
              <a:off x="-4997600" y="1953675"/>
              <a:ext cx="767650" cy="767650"/>
            </a:xfrm>
            <a:custGeom>
              <a:avLst/>
              <a:gdLst/>
              <a:ahLst/>
              <a:cxnLst/>
              <a:rect l="l" t="t" r="r" b="b"/>
              <a:pathLst>
                <a:path w="30706" h="30706" extrusionOk="0">
                  <a:moveTo>
                    <a:pt x="15353" y="1"/>
                  </a:moveTo>
                  <a:cubicBezTo>
                    <a:pt x="6828" y="1"/>
                    <a:pt x="1" y="6848"/>
                    <a:pt x="1" y="15353"/>
                  </a:cubicBezTo>
                  <a:cubicBezTo>
                    <a:pt x="1" y="23801"/>
                    <a:pt x="6828" y="30705"/>
                    <a:pt x="15353" y="30705"/>
                  </a:cubicBezTo>
                  <a:cubicBezTo>
                    <a:pt x="23781" y="30705"/>
                    <a:pt x="30705" y="23801"/>
                    <a:pt x="30705" y="15353"/>
                  </a:cubicBezTo>
                  <a:lnTo>
                    <a:pt x="30705" y="15276"/>
                  </a:lnTo>
                  <a:cubicBezTo>
                    <a:pt x="28699" y="18015"/>
                    <a:pt x="25478" y="19770"/>
                    <a:pt x="21852" y="19770"/>
                  </a:cubicBezTo>
                  <a:cubicBezTo>
                    <a:pt x="15835" y="19770"/>
                    <a:pt x="10936" y="14871"/>
                    <a:pt x="10936" y="8853"/>
                  </a:cubicBezTo>
                  <a:cubicBezTo>
                    <a:pt x="10936" y="5228"/>
                    <a:pt x="12691" y="2026"/>
                    <a:pt x="1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613800" y="2335550"/>
              <a:ext cx="383850" cy="385775"/>
            </a:xfrm>
            <a:custGeom>
              <a:avLst/>
              <a:gdLst/>
              <a:ahLst/>
              <a:cxnLst/>
              <a:rect l="l" t="t" r="r" b="b"/>
              <a:pathLst>
                <a:path w="15354" h="15431" extrusionOk="0">
                  <a:moveTo>
                    <a:pt x="15353" y="1"/>
                  </a:moveTo>
                  <a:cubicBezTo>
                    <a:pt x="13347" y="2740"/>
                    <a:pt x="10126" y="4495"/>
                    <a:pt x="6500" y="4495"/>
                  </a:cubicBezTo>
                  <a:cubicBezTo>
                    <a:pt x="4090" y="4495"/>
                    <a:pt x="1852" y="3704"/>
                    <a:pt x="1" y="2335"/>
                  </a:cubicBezTo>
                  <a:lnTo>
                    <a:pt x="1" y="15430"/>
                  </a:lnTo>
                  <a:cubicBezTo>
                    <a:pt x="8429" y="15430"/>
                    <a:pt x="15353" y="8526"/>
                    <a:pt x="15353" y="78"/>
                  </a:cubicBezTo>
                  <a:lnTo>
                    <a:pt x="15353" y="1"/>
                  </a:ln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441175" y="1907875"/>
              <a:ext cx="279200" cy="279200"/>
            </a:xfrm>
            <a:custGeom>
              <a:avLst/>
              <a:gdLst/>
              <a:ahLst/>
              <a:cxnLst/>
              <a:rect l="l" t="t" r="r" b="b"/>
              <a:pathLst>
                <a:path w="11168" h="11168" extrusionOk="0">
                  <a:moveTo>
                    <a:pt x="5555" y="1"/>
                  </a:moveTo>
                  <a:lnTo>
                    <a:pt x="4668" y="4649"/>
                  </a:lnTo>
                  <a:lnTo>
                    <a:pt x="1" y="5613"/>
                  </a:lnTo>
                  <a:lnTo>
                    <a:pt x="4668" y="6500"/>
                  </a:lnTo>
                  <a:lnTo>
                    <a:pt x="5555" y="11168"/>
                  </a:lnTo>
                  <a:lnTo>
                    <a:pt x="6519" y="6500"/>
                  </a:lnTo>
                  <a:lnTo>
                    <a:pt x="11168" y="5613"/>
                  </a:lnTo>
                  <a:lnTo>
                    <a:pt x="6519" y="4649"/>
                  </a:lnTo>
                  <a:lnTo>
                    <a:pt x="5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491325" y="2144625"/>
              <a:ext cx="166850" cy="168775"/>
            </a:xfrm>
            <a:custGeom>
              <a:avLst/>
              <a:gdLst/>
              <a:ahLst/>
              <a:cxnLst/>
              <a:rect l="l" t="t" r="r" b="b"/>
              <a:pathLst>
                <a:path w="6674" h="6751" extrusionOk="0">
                  <a:moveTo>
                    <a:pt x="3299" y="0"/>
                  </a:moveTo>
                  <a:lnTo>
                    <a:pt x="2739" y="2816"/>
                  </a:lnTo>
                  <a:lnTo>
                    <a:pt x="1" y="3376"/>
                  </a:lnTo>
                  <a:lnTo>
                    <a:pt x="2739" y="3935"/>
                  </a:lnTo>
                  <a:lnTo>
                    <a:pt x="3299" y="6751"/>
                  </a:lnTo>
                  <a:lnTo>
                    <a:pt x="3858" y="3935"/>
                  </a:lnTo>
                  <a:lnTo>
                    <a:pt x="6674" y="3376"/>
                  </a:lnTo>
                  <a:lnTo>
                    <a:pt x="3858" y="2816"/>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18125" y="2381850"/>
              <a:ext cx="1004375" cy="524150"/>
            </a:xfrm>
            <a:custGeom>
              <a:avLst/>
              <a:gdLst/>
              <a:ahLst/>
              <a:cxnLst/>
              <a:rect l="l" t="t" r="r" b="b"/>
              <a:pathLst>
                <a:path w="40175" h="20966" extrusionOk="0">
                  <a:moveTo>
                    <a:pt x="17609" y="0"/>
                  </a:moveTo>
                  <a:cubicBezTo>
                    <a:pt x="14716" y="0"/>
                    <a:pt x="12305" y="2334"/>
                    <a:pt x="12305" y="5227"/>
                  </a:cubicBezTo>
                  <a:lnTo>
                    <a:pt x="5304" y="5227"/>
                  </a:lnTo>
                  <a:cubicBezTo>
                    <a:pt x="2411" y="5227"/>
                    <a:pt x="0" y="7638"/>
                    <a:pt x="0" y="10531"/>
                  </a:cubicBezTo>
                  <a:cubicBezTo>
                    <a:pt x="0" y="13424"/>
                    <a:pt x="2411" y="15758"/>
                    <a:pt x="5304" y="15758"/>
                  </a:cubicBezTo>
                  <a:cubicBezTo>
                    <a:pt x="5304" y="18651"/>
                    <a:pt x="7715" y="20965"/>
                    <a:pt x="10608" y="20965"/>
                  </a:cubicBezTo>
                  <a:lnTo>
                    <a:pt x="22739" y="20965"/>
                  </a:lnTo>
                  <a:cubicBezTo>
                    <a:pt x="25632" y="20965"/>
                    <a:pt x="27966" y="18651"/>
                    <a:pt x="27966" y="15758"/>
                  </a:cubicBezTo>
                  <a:lnTo>
                    <a:pt x="34967" y="15758"/>
                  </a:lnTo>
                  <a:cubicBezTo>
                    <a:pt x="37860" y="15758"/>
                    <a:pt x="40174" y="13424"/>
                    <a:pt x="40174" y="10531"/>
                  </a:cubicBezTo>
                  <a:cubicBezTo>
                    <a:pt x="40174" y="7638"/>
                    <a:pt x="37860" y="5227"/>
                    <a:pt x="34967" y="5227"/>
                  </a:cubicBezTo>
                  <a:cubicBezTo>
                    <a:pt x="34967" y="2334"/>
                    <a:pt x="32633" y="0"/>
                    <a:pt x="29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615725" y="2381850"/>
              <a:ext cx="501975" cy="524150"/>
            </a:xfrm>
            <a:custGeom>
              <a:avLst/>
              <a:gdLst/>
              <a:ahLst/>
              <a:cxnLst/>
              <a:rect l="l" t="t" r="r" b="b"/>
              <a:pathLst>
                <a:path w="20079" h="20966" extrusionOk="0">
                  <a:moveTo>
                    <a:pt x="1" y="0"/>
                  </a:moveTo>
                  <a:lnTo>
                    <a:pt x="1" y="20965"/>
                  </a:lnTo>
                  <a:lnTo>
                    <a:pt x="2643" y="20965"/>
                  </a:lnTo>
                  <a:cubicBezTo>
                    <a:pt x="5536" y="20965"/>
                    <a:pt x="7870" y="18651"/>
                    <a:pt x="7870" y="15758"/>
                  </a:cubicBezTo>
                  <a:lnTo>
                    <a:pt x="14871" y="15758"/>
                  </a:lnTo>
                  <a:cubicBezTo>
                    <a:pt x="17764" y="15758"/>
                    <a:pt x="20078" y="13424"/>
                    <a:pt x="20078" y="10531"/>
                  </a:cubicBezTo>
                  <a:cubicBezTo>
                    <a:pt x="20078" y="7638"/>
                    <a:pt x="17764" y="5227"/>
                    <a:pt x="14871" y="5227"/>
                  </a:cubicBezTo>
                  <a:cubicBezTo>
                    <a:pt x="14871" y="2334"/>
                    <a:pt x="12537"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9"/>
          <p:cNvSpPr txBox="1">
            <a:spLocks noGrp="1"/>
          </p:cNvSpPr>
          <p:nvPr>
            <p:ph type="title"/>
          </p:nvPr>
        </p:nvSpPr>
        <p:spPr>
          <a:xfrm>
            <a:off x="-228425" y="245550"/>
            <a:ext cx="67842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Causal Inference using DoWhy</a:t>
            </a:r>
            <a:endParaRPr/>
          </a:p>
        </p:txBody>
      </p:sp>
      <p:sp>
        <p:nvSpPr>
          <p:cNvPr id="668" name="Google Shape;668;p49"/>
          <p:cNvSpPr txBox="1">
            <a:spLocks noGrp="1"/>
          </p:cNvSpPr>
          <p:nvPr>
            <p:ph type="title" idx="4294967295"/>
          </p:nvPr>
        </p:nvSpPr>
        <p:spPr>
          <a:xfrm>
            <a:off x="2595325" y="724550"/>
            <a:ext cx="6467100" cy="19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FFD966"/>
              </a:solidFill>
            </a:endParaRPr>
          </a:p>
          <a:p>
            <a:pPr marL="0" lvl="0" indent="0" algn="l" rtl="0">
              <a:spcBef>
                <a:spcPts val="0"/>
              </a:spcBef>
              <a:spcAft>
                <a:spcPts val="0"/>
              </a:spcAft>
              <a:buNone/>
            </a:pPr>
            <a:r>
              <a:rPr lang="en" sz="1400">
                <a:solidFill>
                  <a:srgbClr val="FFFFFF"/>
                </a:solidFill>
              </a:rPr>
              <a:t>Base Variables seem more intuitive</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Engineered variables can have strange and mixed results</a:t>
            </a:r>
            <a:endParaRPr sz="1400">
              <a:solidFill>
                <a:srgbClr val="FFFFFF"/>
              </a:solidFill>
            </a:endParaRPr>
          </a:p>
          <a:p>
            <a:pPr marL="0" lvl="0" indent="0" algn="l" rtl="0">
              <a:spcBef>
                <a:spcPts val="0"/>
              </a:spcBef>
              <a:spcAft>
                <a:spcPts val="0"/>
              </a:spcAft>
              <a:buNone/>
            </a:pPr>
            <a:endParaRPr sz="1400">
              <a:solidFill>
                <a:srgbClr val="FFFFFF"/>
              </a:solidFill>
            </a:endParaRPr>
          </a:p>
          <a:p>
            <a:pPr marL="0" lvl="0" indent="0" algn="l" rtl="0">
              <a:spcBef>
                <a:spcPts val="0"/>
              </a:spcBef>
              <a:spcAft>
                <a:spcPts val="0"/>
              </a:spcAft>
              <a:buNone/>
            </a:pPr>
            <a:r>
              <a:rPr lang="en" sz="1400">
                <a:solidFill>
                  <a:srgbClr val="FFFFFF"/>
                </a:solidFill>
              </a:rPr>
              <a:t>General Insights</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Continuous to categorical:  Humidity, Wind Speed and Pressure</a:t>
            </a:r>
            <a:endParaRPr sz="1400">
              <a:solidFill>
                <a:srgbClr val="FFFFFF"/>
              </a:solidFill>
            </a:endParaRPr>
          </a:p>
          <a:p>
            <a:pPr marL="457200" lvl="0" indent="-317500" algn="l" rtl="0">
              <a:spcBef>
                <a:spcPts val="0"/>
              </a:spcBef>
              <a:spcAft>
                <a:spcPts val="0"/>
              </a:spcAft>
              <a:buClr>
                <a:srgbClr val="FFFFFF"/>
              </a:buClr>
              <a:buSzPts val="1400"/>
              <a:buChar char="-"/>
            </a:pPr>
            <a:r>
              <a:rPr lang="en" sz="1400">
                <a:solidFill>
                  <a:srgbClr val="FFFFFF"/>
                </a:solidFill>
              </a:rPr>
              <a:t>For example: </a:t>
            </a:r>
            <a:endParaRPr sz="1400">
              <a:solidFill>
                <a:srgbClr val="FFFFFF"/>
              </a:solidFill>
            </a:endParaRPr>
          </a:p>
          <a:p>
            <a:pPr marL="914400" lvl="0" indent="-317500" algn="l" rtl="0">
              <a:lnSpc>
                <a:spcPct val="115000"/>
              </a:lnSpc>
              <a:spcBef>
                <a:spcPts val="0"/>
              </a:spcBef>
              <a:spcAft>
                <a:spcPts val="0"/>
              </a:spcAft>
              <a:buClr>
                <a:schemeClr val="lt1"/>
              </a:buClr>
              <a:buSzPts val="1400"/>
              <a:buFont typeface="Didact Gothic"/>
              <a:buChar char="-"/>
            </a:pPr>
            <a:r>
              <a:rPr lang="en" sz="1400">
                <a:solidFill>
                  <a:schemeClr val="lt1"/>
                </a:solidFill>
                <a:latin typeface="Didact Gothic"/>
                <a:ea typeface="Didact Gothic"/>
                <a:cs typeface="Didact Gothic"/>
                <a:sym typeface="Didact Gothic"/>
              </a:rPr>
              <a:t>Snow → lowers temperature </a:t>
            </a:r>
            <a:endParaRPr sz="1400">
              <a:solidFill>
                <a:schemeClr val="lt1"/>
              </a:solidFill>
              <a:latin typeface="Didact Gothic"/>
              <a:ea typeface="Didact Gothic"/>
              <a:cs typeface="Didact Gothic"/>
              <a:sym typeface="Didact Gothic"/>
            </a:endParaRPr>
          </a:p>
          <a:p>
            <a:pPr marL="914400" lvl="0" indent="-317500" algn="l" rtl="0">
              <a:lnSpc>
                <a:spcPct val="115000"/>
              </a:lnSpc>
              <a:spcBef>
                <a:spcPts val="0"/>
              </a:spcBef>
              <a:spcAft>
                <a:spcPts val="0"/>
              </a:spcAft>
              <a:buClr>
                <a:schemeClr val="lt1"/>
              </a:buClr>
              <a:buSzPts val="1400"/>
              <a:buFont typeface="Didact Gothic"/>
              <a:buChar char="-"/>
            </a:pPr>
            <a:r>
              <a:rPr lang="en" sz="1400">
                <a:solidFill>
                  <a:schemeClr val="lt1"/>
                </a:solidFill>
                <a:latin typeface="Didact Gothic"/>
                <a:ea typeface="Didact Gothic"/>
                <a:cs typeface="Didact Gothic"/>
                <a:sym typeface="Didact Gothic"/>
              </a:rPr>
              <a:t>Thunderstorm → increases temperature </a:t>
            </a:r>
            <a:endParaRPr sz="1400">
              <a:solidFill>
                <a:schemeClr val="lt1"/>
              </a:solidFill>
              <a:latin typeface="Didact Gothic"/>
              <a:ea typeface="Didact Gothic"/>
              <a:cs typeface="Didact Gothic"/>
              <a:sym typeface="Didact Gothic"/>
            </a:endParaRPr>
          </a:p>
          <a:p>
            <a:pPr marL="914400" lvl="0" indent="0" algn="l" rtl="0">
              <a:lnSpc>
                <a:spcPct val="115000"/>
              </a:lnSpc>
              <a:spcBef>
                <a:spcPts val="1600"/>
              </a:spcBef>
              <a:spcAft>
                <a:spcPts val="1600"/>
              </a:spcAft>
              <a:buNone/>
            </a:pPr>
            <a:endParaRPr sz="1400">
              <a:solidFill>
                <a:schemeClr val="lt1"/>
              </a:solidFill>
              <a:latin typeface="Didact Gothic"/>
              <a:ea typeface="Didact Gothic"/>
              <a:cs typeface="Didact Gothic"/>
              <a:sym typeface="Didact Gothic"/>
            </a:endParaRPr>
          </a:p>
        </p:txBody>
      </p:sp>
      <p:grpSp>
        <p:nvGrpSpPr>
          <p:cNvPr id="669" name="Google Shape;669;p49"/>
          <p:cNvGrpSpPr/>
          <p:nvPr/>
        </p:nvGrpSpPr>
        <p:grpSpPr>
          <a:xfrm>
            <a:off x="6929631" y="332956"/>
            <a:ext cx="1074100" cy="333100"/>
            <a:chOff x="7408506" y="4260081"/>
            <a:chExt cx="1074100" cy="333100"/>
          </a:xfrm>
        </p:grpSpPr>
        <p:sp>
          <p:nvSpPr>
            <p:cNvPr id="670" name="Google Shape;670;p49"/>
            <p:cNvSpPr/>
            <p:nvPr/>
          </p:nvSpPr>
          <p:spPr>
            <a:xfrm>
              <a:off x="7408506" y="4286331"/>
              <a:ext cx="1074100" cy="306850"/>
            </a:xfrm>
            <a:custGeom>
              <a:avLst/>
              <a:gdLst/>
              <a:ahLst/>
              <a:cxnLst/>
              <a:rect l="l" t="t" r="r" b="b"/>
              <a:pathLst>
                <a:path w="42964" h="12274" extrusionOk="0">
                  <a:moveTo>
                    <a:pt x="20236" y="1"/>
                  </a:moveTo>
                  <a:cubicBezTo>
                    <a:pt x="18277" y="1"/>
                    <a:pt x="16584" y="1239"/>
                    <a:pt x="15926" y="3073"/>
                  </a:cubicBezTo>
                  <a:cubicBezTo>
                    <a:pt x="15346" y="2869"/>
                    <a:pt x="14750" y="2744"/>
                    <a:pt x="14107" y="2744"/>
                  </a:cubicBezTo>
                  <a:cubicBezTo>
                    <a:pt x="12007" y="2744"/>
                    <a:pt x="10189" y="3919"/>
                    <a:pt x="9264" y="5690"/>
                  </a:cubicBezTo>
                  <a:cubicBezTo>
                    <a:pt x="8747" y="5487"/>
                    <a:pt x="8230" y="5361"/>
                    <a:pt x="7634" y="5361"/>
                  </a:cubicBezTo>
                  <a:cubicBezTo>
                    <a:pt x="5941" y="5361"/>
                    <a:pt x="4499" y="6333"/>
                    <a:pt x="3778" y="7775"/>
                  </a:cubicBezTo>
                  <a:cubicBezTo>
                    <a:pt x="3653" y="7775"/>
                    <a:pt x="3527" y="7712"/>
                    <a:pt x="3324" y="7712"/>
                  </a:cubicBezTo>
                  <a:cubicBezTo>
                    <a:pt x="1490" y="7712"/>
                    <a:pt x="1" y="9280"/>
                    <a:pt x="1" y="11098"/>
                  </a:cubicBezTo>
                  <a:cubicBezTo>
                    <a:pt x="1" y="11490"/>
                    <a:pt x="63" y="11882"/>
                    <a:pt x="189" y="12274"/>
                  </a:cubicBezTo>
                  <a:lnTo>
                    <a:pt x="42776" y="12274"/>
                  </a:lnTo>
                  <a:cubicBezTo>
                    <a:pt x="42901" y="11882"/>
                    <a:pt x="42964" y="11490"/>
                    <a:pt x="42964" y="11098"/>
                  </a:cubicBezTo>
                  <a:cubicBezTo>
                    <a:pt x="42964" y="9280"/>
                    <a:pt x="41459" y="7712"/>
                    <a:pt x="39578" y="7712"/>
                  </a:cubicBezTo>
                  <a:cubicBezTo>
                    <a:pt x="39312" y="7712"/>
                    <a:pt x="39045" y="7775"/>
                    <a:pt x="38795" y="7838"/>
                  </a:cubicBezTo>
                  <a:cubicBezTo>
                    <a:pt x="38073" y="6333"/>
                    <a:pt x="36631" y="5361"/>
                    <a:pt x="34876" y="5361"/>
                  </a:cubicBezTo>
                  <a:cubicBezTo>
                    <a:pt x="33951" y="5361"/>
                    <a:pt x="33105" y="5612"/>
                    <a:pt x="32384" y="6145"/>
                  </a:cubicBezTo>
                  <a:cubicBezTo>
                    <a:pt x="31600" y="4186"/>
                    <a:pt x="29641" y="2744"/>
                    <a:pt x="27352" y="2744"/>
                  </a:cubicBezTo>
                  <a:cubicBezTo>
                    <a:pt x="26380" y="2744"/>
                    <a:pt x="25471" y="3010"/>
                    <a:pt x="24688" y="3402"/>
                  </a:cubicBezTo>
                  <a:cubicBezTo>
                    <a:pt x="24217" y="1443"/>
                    <a:pt x="22399" y="1"/>
                    <a:pt x="20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7408506" y="4260081"/>
              <a:ext cx="1074100" cy="307250"/>
            </a:xfrm>
            <a:custGeom>
              <a:avLst/>
              <a:gdLst/>
              <a:ahLst/>
              <a:cxnLst/>
              <a:rect l="l" t="t" r="r" b="b"/>
              <a:pathLst>
                <a:path w="42964" h="12290" extrusionOk="0">
                  <a:moveTo>
                    <a:pt x="20236" y="0"/>
                  </a:moveTo>
                  <a:cubicBezTo>
                    <a:pt x="18277" y="0"/>
                    <a:pt x="16584" y="1254"/>
                    <a:pt x="15926" y="3073"/>
                  </a:cubicBezTo>
                  <a:cubicBezTo>
                    <a:pt x="15346" y="2884"/>
                    <a:pt x="14750" y="2743"/>
                    <a:pt x="14107" y="2743"/>
                  </a:cubicBezTo>
                  <a:cubicBezTo>
                    <a:pt x="12007" y="2743"/>
                    <a:pt x="10189" y="3919"/>
                    <a:pt x="9264" y="5690"/>
                  </a:cubicBezTo>
                  <a:cubicBezTo>
                    <a:pt x="8747" y="5486"/>
                    <a:pt x="8230" y="5361"/>
                    <a:pt x="7634" y="5361"/>
                  </a:cubicBezTo>
                  <a:cubicBezTo>
                    <a:pt x="5941" y="5361"/>
                    <a:pt x="4499" y="6348"/>
                    <a:pt x="3778" y="7775"/>
                  </a:cubicBezTo>
                  <a:cubicBezTo>
                    <a:pt x="3653" y="7775"/>
                    <a:pt x="3527" y="7712"/>
                    <a:pt x="3324" y="7712"/>
                  </a:cubicBezTo>
                  <a:cubicBezTo>
                    <a:pt x="1490" y="7712"/>
                    <a:pt x="1" y="9280"/>
                    <a:pt x="1" y="11113"/>
                  </a:cubicBezTo>
                  <a:cubicBezTo>
                    <a:pt x="1" y="11505"/>
                    <a:pt x="63" y="11897"/>
                    <a:pt x="189" y="12289"/>
                  </a:cubicBezTo>
                  <a:lnTo>
                    <a:pt x="42776" y="12289"/>
                  </a:lnTo>
                  <a:cubicBezTo>
                    <a:pt x="42901" y="11897"/>
                    <a:pt x="42964" y="11505"/>
                    <a:pt x="42964" y="11113"/>
                  </a:cubicBezTo>
                  <a:cubicBezTo>
                    <a:pt x="42964" y="9280"/>
                    <a:pt x="41459" y="7712"/>
                    <a:pt x="39578" y="7712"/>
                  </a:cubicBezTo>
                  <a:cubicBezTo>
                    <a:pt x="39312" y="7712"/>
                    <a:pt x="39045" y="7775"/>
                    <a:pt x="38795" y="7838"/>
                  </a:cubicBezTo>
                  <a:cubicBezTo>
                    <a:pt x="38073" y="6348"/>
                    <a:pt x="36631" y="5361"/>
                    <a:pt x="34876" y="5361"/>
                  </a:cubicBezTo>
                  <a:cubicBezTo>
                    <a:pt x="33951" y="5361"/>
                    <a:pt x="33105" y="5627"/>
                    <a:pt x="32384" y="6145"/>
                  </a:cubicBezTo>
                  <a:cubicBezTo>
                    <a:pt x="31600" y="4185"/>
                    <a:pt x="29641" y="2743"/>
                    <a:pt x="27352" y="2743"/>
                  </a:cubicBezTo>
                  <a:cubicBezTo>
                    <a:pt x="26380" y="2743"/>
                    <a:pt x="25471" y="3010"/>
                    <a:pt x="24688" y="3402"/>
                  </a:cubicBezTo>
                  <a:cubicBezTo>
                    <a:pt x="24217" y="1442"/>
                    <a:pt x="22399" y="0"/>
                    <a:pt x="20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49"/>
          <p:cNvGrpSpPr/>
          <p:nvPr/>
        </p:nvGrpSpPr>
        <p:grpSpPr>
          <a:xfrm>
            <a:off x="7781562" y="76199"/>
            <a:ext cx="284380" cy="648342"/>
            <a:chOff x="-364925" y="539500"/>
            <a:chExt cx="416125" cy="948700"/>
          </a:xfrm>
        </p:grpSpPr>
        <p:sp>
          <p:nvSpPr>
            <p:cNvPr id="673" name="Google Shape;673;p49"/>
            <p:cNvSpPr/>
            <p:nvPr/>
          </p:nvSpPr>
          <p:spPr>
            <a:xfrm>
              <a:off x="-364925" y="539500"/>
              <a:ext cx="416125" cy="948700"/>
            </a:xfrm>
            <a:custGeom>
              <a:avLst/>
              <a:gdLst/>
              <a:ahLst/>
              <a:cxnLst/>
              <a:rect l="l" t="t" r="r" b="b"/>
              <a:pathLst>
                <a:path w="16645" h="37948" extrusionOk="0">
                  <a:moveTo>
                    <a:pt x="4918" y="0"/>
                  </a:moveTo>
                  <a:cubicBezTo>
                    <a:pt x="4590" y="0"/>
                    <a:pt x="4263" y="251"/>
                    <a:pt x="4185" y="559"/>
                  </a:cubicBezTo>
                  <a:lnTo>
                    <a:pt x="174" y="19364"/>
                  </a:lnTo>
                  <a:cubicBezTo>
                    <a:pt x="0" y="19846"/>
                    <a:pt x="405" y="20251"/>
                    <a:pt x="810" y="20251"/>
                  </a:cubicBezTo>
                  <a:lnTo>
                    <a:pt x="4590" y="20251"/>
                  </a:lnTo>
                  <a:cubicBezTo>
                    <a:pt x="5073" y="20251"/>
                    <a:pt x="5400" y="20656"/>
                    <a:pt x="5304" y="21138"/>
                  </a:cubicBezTo>
                  <a:lnTo>
                    <a:pt x="1775" y="37378"/>
                  </a:lnTo>
                  <a:cubicBezTo>
                    <a:pt x="1678" y="37727"/>
                    <a:pt x="1920" y="37948"/>
                    <a:pt x="2195" y="37948"/>
                  </a:cubicBezTo>
                  <a:cubicBezTo>
                    <a:pt x="2361" y="37948"/>
                    <a:pt x="2538" y="37868"/>
                    <a:pt x="2662" y="37686"/>
                  </a:cubicBezTo>
                  <a:lnTo>
                    <a:pt x="15198" y="15584"/>
                  </a:lnTo>
                  <a:cubicBezTo>
                    <a:pt x="15430" y="15101"/>
                    <a:pt x="15121" y="14465"/>
                    <a:pt x="14562" y="14465"/>
                  </a:cubicBezTo>
                  <a:lnTo>
                    <a:pt x="11746" y="14465"/>
                  </a:lnTo>
                  <a:cubicBezTo>
                    <a:pt x="11186" y="14465"/>
                    <a:pt x="10859" y="13983"/>
                    <a:pt x="11013" y="13501"/>
                  </a:cubicBezTo>
                  <a:lnTo>
                    <a:pt x="16490" y="1041"/>
                  </a:lnTo>
                  <a:cubicBezTo>
                    <a:pt x="16645" y="559"/>
                    <a:pt x="16317" y="0"/>
                    <a:pt x="15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157600" y="539500"/>
              <a:ext cx="208800" cy="690950"/>
            </a:xfrm>
            <a:custGeom>
              <a:avLst/>
              <a:gdLst/>
              <a:ahLst/>
              <a:cxnLst/>
              <a:rect l="l" t="t" r="r" b="b"/>
              <a:pathLst>
                <a:path w="8352" h="27638" extrusionOk="0">
                  <a:moveTo>
                    <a:pt x="0" y="0"/>
                  </a:moveTo>
                  <a:lnTo>
                    <a:pt x="0" y="27638"/>
                  </a:lnTo>
                  <a:lnTo>
                    <a:pt x="6905" y="15584"/>
                  </a:lnTo>
                  <a:cubicBezTo>
                    <a:pt x="7137" y="15101"/>
                    <a:pt x="6828" y="14465"/>
                    <a:pt x="6269" y="14465"/>
                  </a:cubicBezTo>
                  <a:lnTo>
                    <a:pt x="3453" y="14465"/>
                  </a:lnTo>
                  <a:cubicBezTo>
                    <a:pt x="2893" y="14465"/>
                    <a:pt x="2566" y="13983"/>
                    <a:pt x="2720" y="13501"/>
                  </a:cubicBezTo>
                  <a:lnTo>
                    <a:pt x="8197" y="1041"/>
                  </a:lnTo>
                  <a:cubicBezTo>
                    <a:pt x="8352" y="559"/>
                    <a:pt x="8024" y="0"/>
                    <a:pt x="7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5" name="Google Shape;675;p49"/>
          <p:cNvPicPr preferRelativeResize="0"/>
          <p:nvPr/>
        </p:nvPicPr>
        <p:blipFill>
          <a:blip r:embed="rId3">
            <a:alphaModFix/>
          </a:blip>
          <a:stretch>
            <a:fillRect/>
          </a:stretch>
        </p:blipFill>
        <p:spPr>
          <a:xfrm>
            <a:off x="5736913" y="3138613"/>
            <a:ext cx="3076575" cy="1952625"/>
          </a:xfrm>
          <a:prstGeom prst="rect">
            <a:avLst/>
          </a:prstGeom>
          <a:noFill/>
          <a:ln>
            <a:noFill/>
          </a:ln>
        </p:spPr>
      </p:pic>
      <p:pic>
        <p:nvPicPr>
          <p:cNvPr id="676" name="Google Shape;676;p49"/>
          <p:cNvPicPr preferRelativeResize="0"/>
          <p:nvPr/>
        </p:nvPicPr>
        <p:blipFill>
          <a:blip r:embed="rId4">
            <a:alphaModFix/>
          </a:blip>
          <a:stretch>
            <a:fillRect/>
          </a:stretch>
        </p:blipFill>
        <p:spPr>
          <a:xfrm>
            <a:off x="2820938" y="2910175"/>
            <a:ext cx="2633736" cy="2181063"/>
          </a:xfrm>
          <a:prstGeom prst="rect">
            <a:avLst/>
          </a:prstGeom>
          <a:noFill/>
          <a:ln>
            <a:noFill/>
          </a:ln>
        </p:spPr>
      </p:pic>
      <p:pic>
        <p:nvPicPr>
          <p:cNvPr id="677" name="Google Shape;677;p49"/>
          <p:cNvPicPr preferRelativeResize="0"/>
          <p:nvPr/>
        </p:nvPicPr>
        <p:blipFill>
          <a:blip r:embed="rId5">
            <a:alphaModFix/>
          </a:blip>
          <a:stretch>
            <a:fillRect/>
          </a:stretch>
        </p:blipFill>
        <p:spPr>
          <a:xfrm>
            <a:off x="136075" y="2256750"/>
            <a:ext cx="2459250" cy="2834500"/>
          </a:xfrm>
          <a:prstGeom prst="rect">
            <a:avLst/>
          </a:prstGeom>
          <a:noFill/>
          <a:ln>
            <a:noFill/>
          </a:ln>
        </p:spPr>
      </p:pic>
      <p:sp>
        <p:nvSpPr>
          <p:cNvPr id="678" name="Google Shape;678;p49"/>
          <p:cNvSpPr txBox="1"/>
          <p:nvPr/>
        </p:nvSpPr>
        <p:spPr>
          <a:xfrm>
            <a:off x="136075" y="893250"/>
            <a:ext cx="2459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D966"/>
                </a:solidFill>
                <a:latin typeface="Varela Round"/>
                <a:ea typeface="Varela Round"/>
                <a:cs typeface="Varela Round"/>
                <a:sym typeface="Varela Round"/>
              </a:rPr>
              <a:t>Analyzing Causal Effects of Treatments (features) on Outcome (Temperature)</a:t>
            </a:r>
            <a:endParaRPr/>
          </a:p>
        </p:txBody>
      </p:sp>
      <p:sp>
        <p:nvSpPr>
          <p:cNvPr id="679" name="Google Shape;679;p49"/>
          <p:cNvSpPr txBox="1">
            <a:spLocks noGrp="1"/>
          </p:cNvSpPr>
          <p:nvPr>
            <p:ph type="subTitle" idx="1"/>
          </p:nvPr>
        </p:nvSpPr>
        <p:spPr>
          <a:xfrm>
            <a:off x="59875" y="1926300"/>
            <a:ext cx="1845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FFFFFF"/>
                </a:solidFill>
              </a:rPr>
              <a:t>Initial Test: All Variables</a:t>
            </a:r>
            <a:endParaRPr sz="1600">
              <a:solidFill>
                <a:srgbClr val="FFFFFF"/>
              </a:solidFill>
            </a:endParaRPr>
          </a:p>
        </p:txBody>
      </p:sp>
      <p:sp>
        <p:nvSpPr>
          <p:cNvPr id="680" name="Google Shape;680;p49"/>
          <p:cNvSpPr txBox="1">
            <a:spLocks noGrp="1"/>
          </p:cNvSpPr>
          <p:nvPr>
            <p:ph type="subTitle" idx="1"/>
          </p:nvPr>
        </p:nvSpPr>
        <p:spPr>
          <a:xfrm>
            <a:off x="2771150" y="2591250"/>
            <a:ext cx="3297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FFFFFF"/>
                </a:solidFill>
              </a:rPr>
              <a:t>Test 2: Weather</a:t>
            </a:r>
            <a:endParaRPr sz="1600">
              <a:solidFill>
                <a:srgbClr val="FFFFFF"/>
              </a:solidFill>
            </a:endParaRPr>
          </a:p>
        </p:txBody>
      </p:sp>
      <p:sp>
        <p:nvSpPr>
          <p:cNvPr id="681" name="Google Shape;681;p49"/>
          <p:cNvSpPr txBox="1">
            <a:spLocks noGrp="1"/>
          </p:cNvSpPr>
          <p:nvPr>
            <p:ph type="subTitle" idx="1"/>
          </p:nvPr>
        </p:nvSpPr>
        <p:spPr>
          <a:xfrm>
            <a:off x="5680300" y="2810450"/>
            <a:ext cx="32976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FFFFFF"/>
                </a:solidFill>
              </a:rPr>
              <a:t>Test 3: Engineered Features</a:t>
            </a:r>
            <a:endParaRPr sz="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0"/>
          <p:cNvSpPr txBox="1">
            <a:spLocks noGrp="1"/>
          </p:cNvSpPr>
          <p:nvPr>
            <p:ph type="title"/>
          </p:nvPr>
        </p:nvSpPr>
        <p:spPr>
          <a:xfrm>
            <a:off x="306125" y="387800"/>
            <a:ext cx="4071000" cy="63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500">
                <a:solidFill>
                  <a:srgbClr val="FFD966"/>
                </a:solidFill>
              </a:rPr>
              <a:t>Analyzing Causal Effects of Treatments (features) on Outcome (Temperature)</a:t>
            </a:r>
            <a:endParaRPr/>
          </a:p>
        </p:txBody>
      </p:sp>
      <p:pic>
        <p:nvPicPr>
          <p:cNvPr id="687" name="Google Shape;687;p50"/>
          <p:cNvPicPr preferRelativeResize="0"/>
          <p:nvPr/>
        </p:nvPicPr>
        <p:blipFill>
          <a:blip r:embed="rId3">
            <a:alphaModFix/>
          </a:blip>
          <a:stretch>
            <a:fillRect/>
          </a:stretch>
        </p:blipFill>
        <p:spPr>
          <a:xfrm>
            <a:off x="4609100" y="141275"/>
            <a:ext cx="4427025" cy="5048550"/>
          </a:xfrm>
          <a:prstGeom prst="rect">
            <a:avLst/>
          </a:prstGeom>
          <a:noFill/>
          <a:ln>
            <a:noFill/>
          </a:ln>
        </p:spPr>
      </p:pic>
      <p:sp>
        <p:nvSpPr>
          <p:cNvPr id="688" name="Google Shape;688;p50"/>
          <p:cNvSpPr txBox="1">
            <a:spLocks noGrp="1"/>
          </p:cNvSpPr>
          <p:nvPr>
            <p:ph type="title" idx="4294967295"/>
          </p:nvPr>
        </p:nvSpPr>
        <p:spPr>
          <a:xfrm>
            <a:off x="306125" y="1147600"/>
            <a:ext cx="3980100" cy="37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FFD966"/>
              </a:solidFill>
            </a:endParaRPr>
          </a:p>
          <a:p>
            <a:pPr marL="0" lvl="0" indent="0" algn="l" rtl="0">
              <a:lnSpc>
                <a:spcPct val="115000"/>
              </a:lnSpc>
              <a:spcBef>
                <a:spcPts val="0"/>
              </a:spcBef>
              <a:spcAft>
                <a:spcPts val="0"/>
              </a:spcAft>
              <a:buNone/>
            </a:pPr>
            <a:r>
              <a:rPr lang="en" sz="1400">
                <a:solidFill>
                  <a:srgbClr val="FFFFFF"/>
                </a:solidFill>
              </a:rPr>
              <a:t>Final Causal Inference Model:</a:t>
            </a:r>
            <a:endParaRPr sz="1400">
              <a:solidFill>
                <a:srgbClr val="FFFFFF"/>
              </a:solidFill>
            </a:endParaRPr>
          </a:p>
          <a:p>
            <a:pPr marL="457200" lvl="0" indent="-317500" algn="l" rtl="0">
              <a:lnSpc>
                <a:spcPct val="115000"/>
              </a:lnSpc>
              <a:spcBef>
                <a:spcPts val="1600"/>
              </a:spcBef>
              <a:spcAft>
                <a:spcPts val="0"/>
              </a:spcAft>
              <a:buClr>
                <a:srgbClr val="FFFFFF"/>
              </a:buClr>
              <a:buSzPts val="1400"/>
              <a:buAutoNum type="arabicPeriod"/>
            </a:pPr>
            <a:r>
              <a:rPr lang="en" sz="1400">
                <a:solidFill>
                  <a:srgbClr val="FFFFFF"/>
                </a:solidFill>
              </a:rPr>
              <a:t>Simplified categorical variables</a:t>
            </a:r>
            <a:endParaRPr sz="1400">
              <a:solidFill>
                <a:srgbClr val="FFFFFF"/>
              </a:solidFill>
            </a:endParaRPr>
          </a:p>
          <a:p>
            <a:pPr marL="914400" lvl="1" indent="-317500" algn="l" rtl="0">
              <a:lnSpc>
                <a:spcPct val="115000"/>
              </a:lnSpc>
              <a:spcBef>
                <a:spcPts val="0"/>
              </a:spcBef>
              <a:spcAft>
                <a:spcPts val="0"/>
              </a:spcAft>
              <a:buClr>
                <a:srgbClr val="FFFFFF"/>
              </a:buClr>
              <a:buSzPts val="1400"/>
              <a:buChar char="-"/>
            </a:pPr>
            <a:r>
              <a:rPr lang="en" sz="1400">
                <a:solidFill>
                  <a:srgbClr val="FFFFFF"/>
                </a:solidFill>
              </a:rPr>
              <a:t>High and low</a:t>
            </a:r>
            <a:endParaRPr sz="1400">
              <a:solidFill>
                <a:srgbClr val="FFFFFF"/>
              </a:solidFill>
            </a:endParaRPr>
          </a:p>
          <a:p>
            <a:pPr marL="457200" marR="0" lvl="0" indent="-317500" algn="l" rtl="0">
              <a:lnSpc>
                <a:spcPct val="115000"/>
              </a:lnSpc>
              <a:spcBef>
                <a:spcPts val="0"/>
              </a:spcBef>
              <a:spcAft>
                <a:spcPts val="0"/>
              </a:spcAft>
              <a:buClr>
                <a:srgbClr val="FFFFFF"/>
              </a:buClr>
              <a:buSzPts val="1400"/>
              <a:buAutoNum type="arabicPeriod"/>
            </a:pPr>
            <a:r>
              <a:rPr lang="en" sz="1400">
                <a:solidFill>
                  <a:srgbClr val="FFFFFF"/>
                </a:solidFill>
              </a:rPr>
              <a:t>Seasons added in for context and additional insights</a:t>
            </a:r>
            <a:endParaRPr sz="1400">
              <a:solidFill>
                <a:srgbClr val="FFFFFF"/>
              </a:solidFill>
            </a:endParaRPr>
          </a:p>
          <a:p>
            <a:pPr marL="457200" marR="0" lvl="0" indent="-317500" algn="l" rtl="0">
              <a:lnSpc>
                <a:spcPct val="115000"/>
              </a:lnSpc>
              <a:spcBef>
                <a:spcPts val="0"/>
              </a:spcBef>
              <a:spcAft>
                <a:spcPts val="0"/>
              </a:spcAft>
              <a:buClr>
                <a:srgbClr val="FFFFFF"/>
              </a:buClr>
              <a:buSzPts val="1400"/>
              <a:buAutoNum type="arabicPeriod"/>
            </a:pPr>
            <a:r>
              <a:rPr lang="en" sz="1400">
                <a:solidFill>
                  <a:srgbClr val="FFFFFF"/>
                </a:solidFill>
              </a:rPr>
              <a:t>Humidity, Pressure and Wind Speed on its own are not insightful but with high vs low distinctions</a:t>
            </a:r>
            <a:endParaRPr sz="1400">
              <a:solidFill>
                <a:srgbClr val="FFFFFF"/>
              </a:solidFill>
            </a:endParaRPr>
          </a:p>
          <a:p>
            <a:pPr marL="457200" marR="0" lvl="0" indent="-317500" algn="l" rtl="0">
              <a:lnSpc>
                <a:spcPct val="115000"/>
              </a:lnSpc>
              <a:spcBef>
                <a:spcPts val="0"/>
              </a:spcBef>
              <a:spcAft>
                <a:spcPts val="0"/>
              </a:spcAft>
              <a:buClr>
                <a:srgbClr val="FFFFFF"/>
              </a:buClr>
              <a:buSzPts val="1400"/>
              <a:buAutoNum type="arabicPeriod"/>
            </a:pPr>
            <a:r>
              <a:rPr lang="en" sz="1400">
                <a:solidFill>
                  <a:srgbClr val="FFFFFF"/>
                </a:solidFill>
              </a:rPr>
              <a:t>Different weather patterns associated with the temperature spectrum</a:t>
            </a:r>
            <a:endParaRPr sz="1400">
              <a:solidFill>
                <a:srgbClr val="FFFFFF"/>
              </a:solidFill>
            </a:endParaRPr>
          </a:p>
          <a:p>
            <a:pPr marL="914400" lvl="0" indent="0" algn="l" rtl="0">
              <a:lnSpc>
                <a:spcPct val="115000"/>
              </a:lnSpc>
              <a:spcBef>
                <a:spcPts val="1600"/>
              </a:spcBef>
              <a:spcAft>
                <a:spcPts val="1600"/>
              </a:spcAft>
              <a:buNone/>
            </a:pPr>
            <a:endParaRPr sz="1400">
              <a:solidFill>
                <a:schemeClr val="lt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sldNum" idx="12"/>
          </p:nvPr>
        </p:nvSpPr>
        <p:spPr>
          <a:xfrm>
            <a:off x="8328184" y="45974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pic>
        <p:nvPicPr>
          <p:cNvPr id="382" name="Google Shape;382;p33"/>
          <p:cNvPicPr preferRelativeResize="0"/>
          <p:nvPr/>
        </p:nvPicPr>
        <p:blipFill>
          <a:blip r:embed="rId3">
            <a:alphaModFix/>
          </a:blip>
          <a:stretch>
            <a:fillRect/>
          </a:stretch>
        </p:blipFill>
        <p:spPr>
          <a:xfrm>
            <a:off x="5592600" y="689550"/>
            <a:ext cx="1875600" cy="1850400"/>
          </a:xfrm>
          <a:prstGeom prst="ellipse">
            <a:avLst/>
          </a:prstGeom>
          <a:noFill/>
          <a:ln>
            <a:noFill/>
          </a:ln>
          <a:effectLst>
            <a:outerShdw blurRad="57150" dist="19050" dir="5400000" algn="bl" rotWithShape="0">
              <a:srgbClr val="000000">
                <a:alpha val="50000"/>
              </a:srgbClr>
            </a:outerShdw>
          </a:effectLst>
        </p:spPr>
      </p:pic>
      <p:pic>
        <p:nvPicPr>
          <p:cNvPr id="383" name="Google Shape;383;p33"/>
          <p:cNvPicPr preferRelativeResize="0"/>
          <p:nvPr/>
        </p:nvPicPr>
        <p:blipFill rotWithShape="1">
          <a:blip r:embed="rId4">
            <a:alphaModFix/>
          </a:blip>
          <a:srcRect t="1587" b="1587"/>
          <a:stretch/>
        </p:blipFill>
        <p:spPr>
          <a:xfrm>
            <a:off x="43200" y="1614750"/>
            <a:ext cx="1976700" cy="1914000"/>
          </a:xfrm>
          <a:prstGeom prst="ellipse">
            <a:avLst/>
          </a:prstGeom>
          <a:noFill/>
          <a:ln>
            <a:noFill/>
          </a:ln>
        </p:spPr>
      </p:pic>
      <p:pic>
        <p:nvPicPr>
          <p:cNvPr id="384" name="Google Shape;384;p33"/>
          <p:cNvPicPr preferRelativeResize="0"/>
          <p:nvPr/>
        </p:nvPicPr>
        <p:blipFill rotWithShape="1">
          <a:blip r:embed="rId5">
            <a:alphaModFix/>
          </a:blip>
          <a:srcRect t="4399" b="30415"/>
          <a:stretch/>
        </p:blipFill>
        <p:spPr>
          <a:xfrm>
            <a:off x="1955125" y="733950"/>
            <a:ext cx="1914000" cy="1914000"/>
          </a:xfrm>
          <a:prstGeom prst="ellipse">
            <a:avLst/>
          </a:prstGeom>
          <a:noFill/>
          <a:ln>
            <a:noFill/>
          </a:ln>
        </p:spPr>
      </p:pic>
      <p:sp>
        <p:nvSpPr>
          <p:cNvPr id="385" name="Google Shape;385;p33"/>
          <p:cNvSpPr txBox="1"/>
          <p:nvPr/>
        </p:nvSpPr>
        <p:spPr>
          <a:xfrm>
            <a:off x="5491500" y="2647950"/>
            <a:ext cx="1976700" cy="79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rgbClr val="E69138"/>
                </a:solidFill>
                <a:latin typeface="Varela Round"/>
                <a:ea typeface="Varela Round"/>
                <a:cs typeface="Varela Round"/>
                <a:sym typeface="Varela Round"/>
              </a:rPr>
              <a:t>Duncan Wang </a:t>
            </a:r>
            <a:endParaRPr sz="1100">
              <a:solidFill>
                <a:srgbClr val="E69138"/>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100" b="1">
                <a:solidFill>
                  <a:srgbClr val="FFFF00"/>
                </a:solidFill>
                <a:latin typeface="Varela Round"/>
                <a:ea typeface="Varela Round"/>
                <a:cs typeface="Varela Round"/>
                <a:sym typeface="Varela Round"/>
              </a:rPr>
              <a:t>Role: Product Manager /Data Analyst </a:t>
            </a:r>
            <a:endParaRPr sz="1100" b="1">
              <a:solidFill>
                <a:srgbClr val="FFFF00"/>
              </a:solidFill>
              <a:latin typeface="Varela Round"/>
              <a:ea typeface="Varela Round"/>
              <a:cs typeface="Varela Round"/>
              <a:sym typeface="Varela Round"/>
            </a:endParaRPr>
          </a:p>
        </p:txBody>
      </p:sp>
      <p:sp>
        <p:nvSpPr>
          <p:cNvPr id="386" name="Google Shape;386;p33"/>
          <p:cNvSpPr txBox="1"/>
          <p:nvPr/>
        </p:nvSpPr>
        <p:spPr>
          <a:xfrm>
            <a:off x="3577900" y="3695850"/>
            <a:ext cx="2201100" cy="847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rgbClr val="E69138"/>
                </a:solidFill>
                <a:latin typeface="Varela Round"/>
                <a:ea typeface="Varela Round"/>
                <a:cs typeface="Varela Round"/>
                <a:sym typeface="Varela Round"/>
              </a:rPr>
              <a:t>Hanna Swail</a:t>
            </a:r>
            <a:endParaRPr sz="1500" b="1">
              <a:solidFill>
                <a:srgbClr val="E69138"/>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Role: Data Scientist / </a:t>
            </a:r>
            <a:endParaRPr sz="1200" b="1">
              <a:solidFill>
                <a:srgbClr val="FFFF00"/>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UX/UI Specialist</a:t>
            </a:r>
            <a:endParaRPr sz="1200" b="1">
              <a:solidFill>
                <a:srgbClr val="FFFF00"/>
              </a:solidFill>
              <a:latin typeface="Varela Round"/>
              <a:ea typeface="Varela Round"/>
              <a:cs typeface="Varela Round"/>
              <a:sym typeface="Varela Round"/>
            </a:endParaRPr>
          </a:p>
        </p:txBody>
      </p:sp>
      <p:sp>
        <p:nvSpPr>
          <p:cNvPr id="387" name="Google Shape;387;p33"/>
          <p:cNvSpPr txBox="1"/>
          <p:nvPr/>
        </p:nvSpPr>
        <p:spPr>
          <a:xfrm>
            <a:off x="29050" y="3625200"/>
            <a:ext cx="2289600" cy="6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rgbClr val="FFCE00"/>
                </a:solidFill>
                <a:latin typeface="Varela Round"/>
                <a:ea typeface="Varela Round"/>
                <a:cs typeface="Varela Round"/>
                <a:sym typeface="Varela Round"/>
              </a:rPr>
              <a:t>Steven Liang</a:t>
            </a:r>
            <a:endParaRPr sz="1200">
              <a:solidFill>
                <a:srgbClr val="FFCE00"/>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Role: Product Manager </a:t>
            </a:r>
            <a:endParaRPr sz="1200" b="1">
              <a:solidFill>
                <a:srgbClr val="FFFF00"/>
              </a:solidFill>
              <a:latin typeface="Varela Round"/>
              <a:ea typeface="Varela Round"/>
              <a:cs typeface="Varela Round"/>
              <a:sym typeface="Varela Round"/>
            </a:endParaRPr>
          </a:p>
        </p:txBody>
      </p:sp>
      <p:sp>
        <p:nvSpPr>
          <p:cNvPr id="388" name="Google Shape;388;p33"/>
          <p:cNvSpPr txBox="1"/>
          <p:nvPr/>
        </p:nvSpPr>
        <p:spPr>
          <a:xfrm>
            <a:off x="6637450" y="3695850"/>
            <a:ext cx="3000000" cy="847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rgbClr val="FFCE00"/>
                </a:solidFill>
                <a:latin typeface="Varela Round"/>
                <a:ea typeface="Varela Round"/>
                <a:cs typeface="Varela Round"/>
                <a:sym typeface="Varela Round"/>
              </a:rPr>
              <a:t>Richard Gao</a:t>
            </a:r>
            <a:endParaRPr sz="1500" b="1">
              <a:solidFill>
                <a:srgbClr val="FFCE00"/>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Role: Business Analyst</a:t>
            </a:r>
            <a:endParaRPr sz="1200" b="1">
              <a:solidFill>
                <a:srgbClr val="FFFF00"/>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 Architect</a:t>
            </a:r>
            <a:endParaRPr sz="1200" b="1">
              <a:solidFill>
                <a:srgbClr val="FFFF00"/>
              </a:solidFill>
              <a:latin typeface="Varela Round"/>
              <a:ea typeface="Varela Round"/>
              <a:cs typeface="Varela Round"/>
              <a:sym typeface="Varela Round"/>
            </a:endParaRPr>
          </a:p>
        </p:txBody>
      </p:sp>
      <p:sp>
        <p:nvSpPr>
          <p:cNvPr id="389" name="Google Shape;389;p33"/>
          <p:cNvSpPr txBox="1"/>
          <p:nvPr/>
        </p:nvSpPr>
        <p:spPr>
          <a:xfrm>
            <a:off x="2027025" y="2743450"/>
            <a:ext cx="1625100" cy="6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rgbClr val="FFCE00"/>
                </a:solidFill>
                <a:latin typeface="Varela Round"/>
                <a:ea typeface="Varela Round"/>
                <a:cs typeface="Varela Round"/>
                <a:sym typeface="Varela Round"/>
              </a:rPr>
              <a:t>Jake Hogan</a:t>
            </a:r>
            <a:endParaRPr sz="1200">
              <a:solidFill>
                <a:srgbClr val="FFCE00"/>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sz="1200" b="1">
                <a:solidFill>
                  <a:srgbClr val="FFFF00"/>
                </a:solidFill>
                <a:latin typeface="Varela Round"/>
                <a:ea typeface="Varela Round"/>
                <a:cs typeface="Varela Round"/>
                <a:sym typeface="Varela Round"/>
              </a:rPr>
              <a:t>Role: Data Analyst</a:t>
            </a:r>
            <a:endParaRPr sz="1200" b="1">
              <a:solidFill>
                <a:srgbClr val="FFFF00"/>
              </a:solidFill>
              <a:latin typeface="Varela Round"/>
              <a:ea typeface="Varela Round"/>
              <a:cs typeface="Varela Round"/>
              <a:sym typeface="Varela Round"/>
            </a:endParaRPr>
          </a:p>
        </p:txBody>
      </p:sp>
      <p:sp>
        <p:nvSpPr>
          <p:cNvPr id="390" name="Google Shape;390;p33"/>
          <p:cNvSpPr txBox="1"/>
          <p:nvPr/>
        </p:nvSpPr>
        <p:spPr>
          <a:xfrm>
            <a:off x="98825" y="117075"/>
            <a:ext cx="4730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000" b="1">
                <a:solidFill>
                  <a:schemeClr val="accent4"/>
                </a:solidFill>
                <a:latin typeface="Varela Round"/>
                <a:ea typeface="Varela Round"/>
                <a:cs typeface="Varela Round"/>
                <a:sym typeface="Varela Round"/>
              </a:rPr>
              <a:t>About Our Team</a:t>
            </a:r>
            <a:endParaRPr sz="3200">
              <a:solidFill>
                <a:schemeClr val="accent1"/>
              </a:solidFill>
              <a:latin typeface="Inter-Regular"/>
              <a:ea typeface="Inter-Regular"/>
              <a:cs typeface="Inter-Regular"/>
              <a:sym typeface="Inter-Regular"/>
            </a:endParaRPr>
          </a:p>
          <a:p>
            <a:pPr marL="0" lvl="0" indent="0" algn="ctr" rtl="0">
              <a:spcBef>
                <a:spcPts val="0"/>
              </a:spcBef>
              <a:spcAft>
                <a:spcPts val="0"/>
              </a:spcAft>
              <a:buNone/>
            </a:pPr>
            <a:endParaRPr sz="450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91" name="Google Shape;391;p33"/>
          <p:cNvPicPr preferRelativeResize="0"/>
          <p:nvPr/>
        </p:nvPicPr>
        <p:blipFill>
          <a:blip r:embed="rId6">
            <a:alphaModFix/>
          </a:blip>
          <a:stretch>
            <a:fillRect/>
          </a:stretch>
        </p:blipFill>
        <p:spPr>
          <a:xfrm>
            <a:off x="7327000" y="1845450"/>
            <a:ext cx="1850400" cy="1850400"/>
          </a:xfrm>
          <a:prstGeom prst="rect">
            <a:avLst/>
          </a:prstGeom>
          <a:noFill/>
          <a:ln>
            <a:noFill/>
          </a:ln>
        </p:spPr>
      </p:pic>
      <p:pic>
        <p:nvPicPr>
          <p:cNvPr id="392" name="Google Shape;392;p33"/>
          <p:cNvPicPr preferRelativeResize="0"/>
          <p:nvPr/>
        </p:nvPicPr>
        <p:blipFill rotWithShape="1">
          <a:blip r:embed="rId7">
            <a:alphaModFix/>
          </a:blip>
          <a:srcRect t="11909"/>
          <a:stretch/>
        </p:blipFill>
        <p:spPr>
          <a:xfrm>
            <a:off x="3753250" y="1678350"/>
            <a:ext cx="1850400" cy="2017500"/>
          </a:xfrm>
          <a:prstGeom prst="flowChartConnector">
            <a:avLst/>
          </a:prstGeom>
          <a:noFill/>
          <a:ln>
            <a:noFill/>
          </a:ln>
        </p:spPr>
      </p:pic>
      <p:grpSp>
        <p:nvGrpSpPr>
          <p:cNvPr id="393" name="Google Shape;393;p33"/>
          <p:cNvGrpSpPr/>
          <p:nvPr/>
        </p:nvGrpSpPr>
        <p:grpSpPr>
          <a:xfrm>
            <a:off x="3577903" y="182734"/>
            <a:ext cx="729239" cy="455725"/>
            <a:chOff x="-2176925" y="3514950"/>
            <a:chExt cx="1067075" cy="666850"/>
          </a:xfrm>
        </p:grpSpPr>
        <p:sp>
          <p:nvSpPr>
            <p:cNvPr id="394" name="Google Shape;394;p33"/>
            <p:cNvSpPr/>
            <p:nvPr/>
          </p:nvSpPr>
          <p:spPr>
            <a:xfrm>
              <a:off x="-2176925" y="3514950"/>
              <a:ext cx="811525" cy="468200"/>
            </a:xfrm>
            <a:custGeom>
              <a:avLst/>
              <a:gdLst/>
              <a:ahLst/>
              <a:cxnLst/>
              <a:rect l="l" t="t" r="r" b="b"/>
              <a:pathLst>
                <a:path w="32461" h="18728" extrusionOk="0">
                  <a:moveTo>
                    <a:pt x="18960" y="0"/>
                  </a:moveTo>
                  <a:cubicBezTo>
                    <a:pt x="8834" y="0"/>
                    <a:pt x="560" y="7946"/>
                    <a:pt x="1" y="17918"/>
                  </a:cubicBezTo>
                  <a:cubicBezTo>
                    <a:pt x="1" y="18245"/>
                    <a:pt x="155" y="18554"/>
                    <a:pt x="406" y="18728"/>
                  </a:cubicBezTo>
                  <a:cubicBezTo>
                    <a:pt x="329" y="18554"/>
                    <a:pt x="252" y="18400"/>
                    <a:pt x="252" y="18168"/>
                  </a:cubicBezTo>
                  <a:cubicBezTo>
                    <a:pt x="811" y="8197"/>
                    <a:pt x="9085" y="155"/>
                    <a:pt x="19210" y="155"/>
                  </a:cubicBezTo>
                  <a:cubicBezTo>
                    <a:pt x="20098" y="155"/>
                    <a:pt x="21062" y="232"/>
                    <a:pt x="21949" y="405"/>
                  </a:cubicBezTo>
                  <a:cubicBezTo>
                    <a:pt x="22258" y="482"/>
                    <a:pt x="22586" y="482"/>
                    <a:pt x="22913" y="560"/>
                  </a:cubicBezTo>
                  <a:cubicBezTo>
                    <a:pt x="24360" y="887"/>
                    <a:pt x="25806" y="1370"/>
                    <a:pt x="27156" y="1929"/>
                  </a:cubicBezTo>
                  <a:cubicBezTo>
                    <a:pt x="27407" y="2083"/>
                    <a:pt x="27639" y="2257"/>
                    <a:pt x="27967" y="2334"/>
                  </a:cubicBezTo>
                  <a:cubicBezTo>
                    <a:pt x="28777" y="2739"/>
                    <a:pt x="29490" y="3221"/>
                    <a:pt x="30223" y="3780"/>
                  </a:cubicBezTo>
                  <a:cubicBezTo>
                    <a:pt x="31014" y="4340"/>
                    <a:pt x="31747" y="4976"/>
                    <a:pt x="32460" y="5632"/>
                  </a:cubicBezTo>
                  <a:cubicBezTo>
                    <a:pt x="31670" y="4899"/>
                    <a:pt x="30860" y="4185"/>
                    <a:pt x="29972" y="3530"/>
                  </a:cubicBezTo>
                  <a:cubicBezTo>
                    <a:pt x="29259" y="2970"/>
                    <a:pt x="28526" y="2565"/>
                    <a:pt x="27735" y="2083"/>
                  </a:cubicBezTo>
                  <a:cubicBezTo>
                    <a:pt x="27484" y="2006"/>
                    <a:pt x="27156" y="1852"/>
                    <a:pt x="26925" y="1775"/>
                  </a:cubicBezTo>
                  <a:cubicBezTo>
                    <a:pt x="25556" y="1119"/>
                    <a:pt x="24109" y="637"/>
                    <a:pt x="22663" y="328"/>
                  </a:cubicBezTo>
                  <a:cubicBezTo>
                    <a:pt x="22335" y="232"/>
                    <a:pt x="22026" y="232"/>
                    <a:pt x="21775" y="155"/>
                  </a:cubicBezTo>
                  <a:cubicBezTo>
                    <a:pt x="20811" y="77"/>
                    <a:pt x="19924" y="0"/>
                    <a:pt x="18960"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2170650" y="3518800"/>
              <a:ext cx="811525" cy="470150"/>
            </a:xfrm>
            <a:custGeom>
              <a:avLst/>
              <a:gdLst/>
              <a:ahLst/>
              <a:cxnLst/>
              <a:rect l="l" t="t" r="r" b="b"/>
              <a:pathLst>
                <a:path w="32461" h="18806" extrusionOk="0">
                  <a:moveTo>
                    <a:pt x="29974" y="3627"/>
                  </a:moveTo>
                  <a:lnTo>
                    <a:pt x="29974" y="3627"/>
                  </a:lnTo>
                  <a:cubicBezTo>
                    <a:pt x="30199" y="3787"/>
                    <a:pt x="30419" y="3953"/>
                    <a:pt x="30636" y="4123"/>
                  </a:cubicBezTo>
                  <a:lnTo>
                    <a:pt x="30636" y="4123"/>
                  </a:lnTo>
                  <a:cubicBezTo>
                    <a:pt x="30495" y="4010"/>
                    <a:pt x="30351" y="3896"/>
                    <a:pt x="30203" y="3781"/>
                  </a:cubicBezTo>
                  <a:cubicBezTo>
                    <a:pt x="30128" y="3730"/>
                    <a:pt x="30051" y="3679"/>
                    <a:pt x="29974" y="3627"/>
                  </a:cubicBezTo>
                  <a:close/>
                  <a:moveTo>
                    <a:pt x="30636" y="4123"/>
                  </a:moveTo>
                  <a:cubicBezTo>
                    <a:pt x="30767" y="4227"/>
                    <a:pt x="30895" y="4331"/>
                    <a:pt x="31022" y="4435"/>
                  </a:cubicBezTo>
                  <a:lnTo>
                    <a:pt x="31022" y="4435"/>
                  </a:lnTo>
                  <a:cubicBezTo>
                    <a:pt x="30895" y="4330"/>
                    <a:pt x="30766" y="4225"/>
                    <a:pt x="30636" y="4123"/>
                  </a:cubicBezTo>
                  <a:close/>
                  <a:moveTo>
                    <a:pt x="31022" y="4435"/>
                  </a:moveTo>
                  <a:cubicBezTo>
                    <a:pt x="31428" y="4771"/>
                    <a:pt x="31821" y="5122"/>
                    <a:pt x="32209" y="5478"/>
                  </a:cubicBezTo>
                  <a:cubicBezTo>
                    <a:pt x="32239" y="5502"/>
                    <a:pt x="32267" y="5526"/>
                    <a:pt x="32294" y="5550"/>
                  </a:cubicBezTo>
                  <a:lnTo>
                    <a:pt x="32294" y="5550"/>
                  </a:lnTo>
                  <a:cubicBezTo>
                    <a:pt x="31874" y="5151"/>
                    <a:pt x="31458" y="4791"/>
                    <a:pt x="31022" y="4435"/>
                  </a:cubicBezTo>
                  <a:close/>
                  <a:moveTo>
                    <a:pt x="32294" y="5550"/>
                  </a:moveTo>
                  <a:cubicBezTo>
                    <a:pt x="32349" y="5602"/>
                    <a:pt x="32405" y="5655"/>
                    <a:pt x="32460" y="5709"/>
                  </a:cubicBezTo>
                  <a:cubicBezTo>
                    <a:pt x="32407" y="5656"/>
                    <a:pt x="32354" y="5603"/>
                    <a:pt x="32294" y="5550"/>
                  </a:cubicBezTo>
                  <a:close/>
                  <a:moveTo>
                    <a:pt x="18959" y="1"/>
                  </a:moveTo>
                  <a:cubicBezTo>
                    <a:pt x="8834" y="1"/>
                    <a:pt x="560" y="8043"/>
                    <a:pt x="1" y="18014"/>
                  </a:cubicBezTo>
                  <a:cubicBezTo>
                    <a:pt x="1" y="18246"/>
                    <a:pt x="78" y="18400"/>
                    <a:pt x="155" y="18574"/>
                  </a:cubicBezTo>
                  <a:cubicBezTo>
                    <a:pt x="232" y="18651"/>
                    <a:pt x="309" y="18728"/>
                    <a:pt x="386" y="18805"/>
                  </a:cubicBezTo>
                  <a:cubicBezTo>
                    <a:pt x="232" y="18651"/>
                    <a:pt x="232" y="18400"/>
                    <a:pt x="232" y="18246"/>
                  </a:cubicBezTo>
                  <a:cubicBezTo>
                    <a:pt x="714" y="8197"/>
                    <a:pt x="9065" y="251"/>
                    <a:pt x="19114" y="251"/>
                  </a:cubicBezTo>
                  <a:cubicBezTo>
                    <a:pt x="20078" y="251"/>
                    <a:pt x="21042" y="328"/>
                    <a:pt x="21929" y="483"/>
                  </a:cubicBezTo>
                  <a:cubicBezTo>
                    <a:pt x="22257" y="483"/>
                    <a:pt x="22566" y="560"/>
                    <a:pt x="22817" y="656"/>
                  </a:cubicBezTo>
                  <a:cubicBezTo>
                    <a:pt x="24340" y="888"/>
                    <a:pt x="25787" y="1370"/>
                    <a:pt x="27156" y="2006"/>
                  </a:cubicBezTo>
                  <a:cubicBezTo>
                    <a:pt x="27388" y="2180"/>
                    <a:pt x="27638" y="2257"/>
                    <a:pt x="27966" y="2411"/>
                  </a:cubicBezTo>
                  <a:cubicBezTo>
                    <a:pt x="28604" y="2773"/>
                    <a:pt x="29319" y="3197"/>
                    <a:pt x="29974" y="3627"/>
                  </a:cubicBezTo>
                  <a:lnTo>
                    <a:pt x="29974" y="3627"/>
                  </a:lnTo>
                  <a:cubicBezTo>
                    <a:pt x="29973" y="3627"/>
                    <a:pt x="29973" y="3627"/>
                    <a:pt x="29972" y="3626"/>
                  </a:cubicBezTo>
                  <a:cubicBezTo>
                    <a:pt x="29239" y="3067"/>
                    <a:pt x="28526" y="2585"/>
                    <a:pt x="27716" y="2180"/>
                  </a:cubicBezTo>
                  <a:cubicBezTo>
                    <a:pt x="27388" y="2103"/>
                    <a:pt x="27156" y="1929"/>
                    <a:pt x="26905" y="1775"/>
                  </a:cubicBezTo>
                  <a:cubicBezTo>
                    <a:pt x="25555" y="1216"/>
                    <a:pt x="24109" y="733"/>
                    <a:pt x="22662" y="406"/>
                  </a:cubicBezTo>
                  <a:cubicBezTo>
                    <a:pt x="22335" y="328"/>
                    <a:pt x="22007" y="328"/>
                    <a:pt x="21698" y="251"/>
                  </a:cubicBezTo>
                  <a:cubicBezTo>
                    <a:pt x="20811" y="78"/>
                    <a:pt x="19847" y="1"/>
                    <a:pt x="18959"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2164875" y="3525075"/>
              <a:ext cx="811525" cy="470125"/>
            </a:xfrm>
            <a:custGeom>
              <a:avLst/>
              <a:gdLst/>
              <a:ahLst/>
              <a:cxnLst/>
              <a:rect l="l" t="t" r="r" b="b"/>
              <a:pathLst>
                <a:path w="32461" h="18805" extrusionOk="0">
                  <a:moveTo>
                    <a:pt x="18883" y="0"/>
                  </a:moveTo>
                  <a:cubicBezTo>
                    <a:pt x="8834" y="0"/>
                    <a:pt x="483" y="7946"/>
                    <a:pt x="1" y="17995"/>
                  </a:cubicBezTo>
                  <a:cubicBezTo>
                    <a:pt x="1" y="18149"/>
                    <a:pt x="1" y="18400"/>
                    <a:pt x="155" y="18554"/>
                  </a:cubicBezTo>
                  <a:cubicBezTo>
                    <a:pt x="252" y="18631"/>
                    <a:pt x="329" y="18728"/>
                    <a:pt x="406" y="18805"/>
                  </a:cubicBezTo>
                  <a:cubicBezTo>
                    <a:pt x="252" y="18631"/>
                    <a:pt x="155" y="18400"/>
                    <a:pt x="252" y="18149"/>
                  </a:cubicBezTo>
                  <a:cubicBezTo>
                    <a:pt x="734" y="8197"/>
                    <a:pt x="9008" y="232"/>
                    <a:pt x="19133" y="232"/>
                  </a:cubicBezTo>
                  <a:cubicBezTo>
                    <a:pt x="20098" y="232"/>
                    <a:pt x="21062" y="309"/>
                    <a:pt x="21949" y="482"/>
                  </a:cubicBezTo>
                  <a:cubicBezTo>
                    <a:pt x="22258" y="482"/>
                    <a:pt x="22586" y="560"/>
                    <a:pt x="22817" y="637"/>
                  </a:cubicBezTo>
                  <a:cubicBezTo>
                    <a:pt x="24360" y="887"/>
                    <a:pt x="25807" y="1370"/>
                    <a:pt x="27079" y="2006"/>
                  </a:cubicBezTo>
                  <a:cubicBezTo>
                    <a:pt x="27407" y="2160"/>
                    <a:pt x="27639" y="2238"/>
                    <a:pt x="27890" y="2411"/>
                  </a:cubicBezTo>
                  <a:cubicBezTo>
                    <a:pt x="28700" y="2816"/>
                    <a:pt x="29490" y="3298"/>
                    <a:pt x="30146" y="3780"/>
                  </a:cubicBezTo>
                  <a:cubicBezTo>
                    <a:pt x="30937" y="4340"/>
                    <a:pt x="31747" y="4976"/>
                    <a:pt x="32460" y="5709"/>
                  </a:cubicBezTo>
                  <a:cubicBezTo>
                    <a:pt x="32383" y="5613"/>
                    <a:pt x="32306" y="5536"/>
                    <a:pt x="32229" y="5458"/>
                  </a:cubicBezTo>
                  <a:cubicBezTo>
                    <a:pt x="31496" y="4745"/>
                    <a:pt x="30783" y="4166"/>
                    <a:pt x="29972" y="3530"/>
                  </a:cubicBezTo>
                  <a:cubicBezTo>
                    <a:pt x="29259" y="3048"/>
                    <a:pt x="28449" y="2565"/>
                    <a:pt x="27735" y="2160"/>
                  </a:cubicBezTo>
                  <a:cubicBezTo>
                    <a:pt x="27407" y="2006"/>
                    <a:pt x="27157" y="1929"/>
                    <a:pt x="26925" y="1755"/>
                  </a:cubicBezTo>
                  <a:cubicBezTo>
                    <a:pt x="25556" y="1119"/>
                    <a:pt x="24109" y="637"/>
                    <a:pt x="22586" y="405"/>
                  </a:cubicBezTo>
                  <a:cubicBezTo>
                    <a:pt x="22335" y="309"/>
                    <a:pt x="22026" y="232"/>
                    <a:pt x="21698" y="232"/>
                  </a:cubicBezTo>
                  <a:cubicBezTo>
                    <a:pt x="20811" y="77"/>
                    <a:pt x="19847" y="0"/>
                    <a:pt x="18883"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2161000" y="3530850"/>
              <a:ext cx="812000" cy="470150"/>
            </a:xfrm>
            <a:custGeom>
              <a:avLst/>
              <a:gdLst/>
              <a:ahLst/>
              <a:cxnLst/>
              <a:rect l="l" t="t" r="r" b="b"/>
              <a:pathLst>
                <a:path w="32480" h="18806" extrusionOk="0">
                  <a:moveTo>
                    <a:pt x="18978" y="1"/>
                  </a:moveTo>
                  <a:cubicBezTo>
                    <a:pt x="8853" y="1"/>
                    <a:pt x="579" y="7966"/>
                    <a:pt x="97" y="17918"/>
                  </a:cubicBezTo>
                  <a:cubicBezTo>
                    <a:pt x="0" y="18169"/>
                    <a:pt x="97" y="18400"/>
                    <a:pt x="251" y="18574"/>
                  </a:cubicBezTo>
                  <a:cubicBezTo>
                    <a:pt x="328" y="18651"/>
                    <a:pt x="405" y="18728"/>
                    <a:pt x="482" y="18805"/>
                  </a:cubicBezTo>
                  <a:cubicBezTo>
                    <a:pt x="328" y="18651"/>
                    <a:pt x="251" y="18400"/>
                    <a:pt x="251" y="18169"/>
                  </a:cubicBezTo>
                  <a:cubicBezTo>
                    <a:pt x="810" y="8198"/>
                    <a:pt x="9084" y="251"/>
                    <a:pt x="19210" y="251"/>
                  </a:cubicBezTo>
                  <a:cubicBezTo>
                    <a:pt x="20174" y="251"/>
                    <a:pt x="21061" y="329"/>
                    <a:pt x="22026" y="406"/>
                  </a:cubicBezTo>
                  <a:cubicBezTo>
                    <a:pt x="22354" y="483"/>
                    <a:pt x="22585" y="560"/>
                    <a:pt x="22913" y="560"/>
                  </a:cubicBezTo>
                  <a:cubicBezTo>
                    <a:pt x="24437" y="888"/>
                    <a:pt x="25883" y="1370"/>
                    <a:pt x="27175" y="2007"/>
                  </a:cubicBezTo>
                  <a:cubicBezTo>
                    <a:pt x="27484" y="2103"/>
                    <a:pt x="27735" y="2257"/>
                    <a:pt x="27966" y="2412"/>
                  </a:cubicBezTo>
                  <a:cubicBezTo>
                    <a:pt x="28776" y="2817"/>
                    <a:pt x="29509" y="3299"/>
                    <a:pt x="30223" y="3781"/>
                  </a:cubicBezTo>
                  <a:cubicBezTo>
                    <a:pt x="31033" y="4340"/>
                    <a:pt x="31823" y="4996"/>
                    <a:pt x="32479" y="5710"/>
                  </a:cubicBezTo>
                  <a:cubicBezTo>
                    <a:pt x="32479" y="5632"/>
                    <a:pt x="32402" y="5555"/>
                    <a:pt x="32305" y="5478"/>
                  </a:cubicBezTo>
                  <a:cubicBezTo>
                    <a:pt x="31592" y="4745"/>
                    <a:pt x="30782" y="4109"/>
                    <a:pt x="29991" y="3549"/>
                  </a:cubicBezTo>
                  <a:cubicBezTo>
                    <a:pt x="29335" y="3067"/>
                    <a:pt x="28545" y="2585"/>
                    <a:pt x="27735" y="2180"/>
                  </a:cubicBezTo>
                  <a:cubicBezTo>
                    <a:pt x="27484" y="2007"/>
                    <a:pt x="27252" y="1929"/>
                    <a:pt x="26924" y="1775"/>
                  </a:cubicBezTo>
                  <a:cubicBezTo>
                    <a:pt x="25652" y="1139"/>
                    <a:pt x="24205" y="656"/>
                    <a:pt x="22662" y="406"/>
                  </a:cubicBezTo>
                  <a:cubicBezTo>
                    <a:pt x="22431" y="329"/>
                    <a:pt x="22103" y="251"/>
                    <a:pt x="21794" y="251"/>
                  </a:cubicBezTo>
                  <a:cubicBezTo>
                    <a:pt x="20907" y="78"/>
                    <a:pt x="19943" y="1"/>
                    <a:pt x="18978"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2176925" y="3514950"/>
              <a:ext cx="948450" cy="474000"/>
            </a:xfrm>
            <a:custGeom>
              <a:avLst/>
              <a:gdLst/>
              <a:ahLst/>
              <a:cxnLst/>
              <a:rect l="l" t="t" r="r" b="b"/>
              <a:pathLst>
                <a:path w="37938" h="18960" extrusionOk="0">
                  <a:moveTo>
                    <a:pt x="18960" y="0"/>
                  </a:moveTo>
                  <a:cubicBezTo>
                    <a:pt x="8834" y="0"/>
                    <a:pt x="560" y="7946"/>
                    <a:pt x="1" y="17918"/>
                  </a:cubicBezTo>
                  <a:cubicBezTo>
                    <a:pt x="1" y="18477"/>
                    <a:pt x="406" y="18959"/>
                    <a:pt x="965" y="18959"/>
                  </a:cubicBezTo>
                  <a:lnTo>
                    <a:pt x="5941" y="18959"/>
                  </a:lnTo>
                  <a:cubicBezTo>
                    <a:pt x="5941" y="11727"/>
                    <a:pt x="11727" y="5863"/>
                    <a:pt x="18960" y="5863"/>
                  </a:cubicBezTo>
                  <a:cubicBezTo>
                    <a:pt x="26115" y="5863"/>
                    <a:pt x="31978" y="11727"/>
                    <a:pt x="31978" y="18959"/>
                  </a:cubicBezTo>
                  <a:lnTo>
                    <a:pt x="36896" y="18959"/>
                  </a:lnTo>
                  <a:cubicBezTo>
                    <a:pt x="37456" y="18959"/>
                    <a:pt x="37938" y="18477"/>
                    <a:pt x="37861" y="17918"/>
                  </a:cubicBezTo>
                  <a:cubicBezTo>
                    <a:pt x="37378" y="7946"/>
                    <a:pt x="29085" y="0"/>
                    <a:pt x="18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028400" y="3661525"/>
              <a:ext cx="650950" cy="327425"/>
            </a:xfrm>
            <a:custGeom>
              <a:avLst/>
              <a:gdLst/>
              <a:ahLst/>
              <a:cxnLst/>
              <a:rect l="l" t="t" r="r" b="b"/>
              <a:pathLst>
                <a:path w="26038" h="13097" extrusionOk="0">
                  <a:moveTo>
                    <a:pt x="13019" y="0"/>
                  </a:moveTo>
                  <a:cubicBezTo>
                    <a:pt x="5786" y="0"/>
                    <a:pt x="0" y="5864"/>
                    <a:pt x="0" y="13096"/>
                  </a:cubicBezTo>
                  <a:lnTo>
                    <a:pt x="5883" y="13096"/>
                  </a:lnTo>
                  <a:cubicBezTo>
                    <a:pt x="5883" y="9162"/>
                    <a:pt x="9084" y="5941"/>
                    <a:pt x="13019" y="5941"/>
                  </a:cubicBezTo>
                  <a:cubicBezTo>
                    <a:pt x="16972" y="5941"/>
                    <a:pt x="20097" y="9162"/>
                    <a:pt x="20097" y="13096"/>
                  </a:cubicBezTo>
                  <a:lnTo>
                    <a:pt x="26037" y="13096"/>
                  </a:lnTo>
                  <a:cubicBezTo>
                    <a:pt x="26037" y="5864"/>
                    <a:pt x="20174" y="0"/>
                    <a:pt x="13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1881350" y="3810025"/>
              <a:ext cx="355375" cy="178925"/>
            </a:xfrm>
            <a:custGeom>
              <a:avLst/>
              <a:gdLst/>
              <a:ahLst/>
              <a:cxnLst/>
              <a:rect l="l" t="t" r="r" b="b"/>
              <a:pathLst>
                <a:path w="14215" h="7157" extrusionOk="0">
                  <a:moveTo>
                    <a:pt x="7137" y="1"/>
                  </a:moveTo>
                  <a:cubicBezTo>
                    <a:pt x="3202" y="1"/>
                    <a:pt x="1" y="3222"/>
                    <a:pt x="1" y="7156"/>
                  </a:cubicBezTo>
                  <a:lnTo>
                    <a:pt x="14215" y="7156"/>
                  </a:lnTo>
                  <a:cubicBezTo>
                    <a:pt x="14215" y="3222"/>
                    <a:pt x="11090" y="1"/>
                    <a:pt x="7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1702950" y="3514950"/>
              <a:ext cx="474475" cy="474000"/>
            </a:xfrm>
            <a:custGeom>
              <a:avLst/>
              <a:gdLst/>
              <a:ahLst/>
              <a:cxnLst/>
              <a:rect l="l" t="t" r="r" b="b"/>
              <a:pathLst>
                <a:path w="18979" h="18960" extrusionOk="0">
                  <a:moveTo>
                    <a:pt x="1" y="0"/>
                  </a:moveTo>
                  <a:lnTo>
                    <a:pt x="1" y="5863"/>
                  </a:lnTo>
                  <a:cubicBezTo>
                    <a:pt x="7156" y="5863"/>
                    <a:pt x="13019" y="11727"/>
                    <a:pt x="13019" y="18959"/>
                  </a:cubicBezTo>
                  <a:lnTo>
                    <a:pt x="17937" y="18959"/>
                  </a:lnTo>
                  <a:cubicBezTo>
                    <a:pt x="18497" y="18959"/>
                    <a:pt x="18979" y="18477"/>
                    <a:pt x="18902" y="17918"/>
                  </a:cubicBezTo>
                  <a:cubicBezTo>
                    <a:pt x="18419" y="7946"/>
                    <a:pt x="1012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702950" y="3661525"/>
              <a:ext cx="325500" cy="327425"/>
            </a:xfrm>
            <a:custGeom>
              <a:avLst/>
              <a:gdLst/>
              <a:ahLst/>
              <a:cxnLst/>
              <a:rect l="l" t="t" r="r" b="b"/>
              <a:pathLst>
                <a:path w="13020" h="13097" extrusionOk="0">
                  <a:moveTo>
                    <a:pt x="1" y="0"/>
                  </a:moveTo>
                  <a:lnTo>
                    <a:pt x="1" y="5941"/>
                  </a:lnTo>
                  <a:cubicBezTo>
                    <a:pt x="3954" y="5941"/>
                    <a:pt x="7079" y="9162"/>
                    <a:pt x="7079" y="13096"/>
                  </a:cubicBezTo>
                  <a:lnTo>
                    <a:pt x="13019" y="13096"/>
                  </a:lnTo>
                  <a:cubicBezTo>
                    <a:pt x="13019" y="5864"/>
                    <a:pt x="715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702950" y="3810025"/>
              <a:ext cx="176975" cy="178925"/>
            </a:xfrm>
            <a:custGeom>
              <a:avLst/>
              <a:gdLst/>
              <a:ahLst/>
              <a:cxnLst/>
              <a:rect l="l" t="t" r="r" b="b"/>
              <a:pathLst>
                <a:path w="7079" h="7157" extrusionOk="0">
                  <a:moveTo>
                    <a:pt x="1" y="1"/>
                  </a:moveTo>
                  <a:lnTo>
                    <a:pt x="1" y="7156"/>
                  </a:lnTo>
                  <a:lnTo>
                    <a:pt x="7079" y="7156"/>
                  </a:lnTo>
                  <a:cubicBezTo>
                    <a:pt x="7079" y="3222"/>
                    <a:pt x="3954"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748750" y="3848600"/>
              <a:ext cx="638900" cy="333200"/>
            </a:xfrm>
            <a:custGeom>
              <a:avLst/>
              <a:gdLst/>
              <a:ahLst/>
              <a:cxnLst/>
              <a:rect l="l" t="t" r="r" b="b"/>
              <a:pathLst>
                <a:path w="25556" h="13328" extrusionOk="0">
                  <a:moveTo>
                    <a:pt x="11167" y="1"/>
                  </a:moveTo>
                  <a:cubicBezTo>
                    <a:pt x="9316" y="1"/>
                    <a:pt x="7792" y="1524"/>
                    <a:pt x="7792" y="3376"/>
                  </a:cubicBezTo>
                  <a:lnTo>
                    <a:pt x="3376" y="3376"/>
                  </a:lnTo>
                  <a:cubicBezTo>
                    <a:pt x="1524" y="3376"/>
                    <a:pt x="0" y="4822"/>
                    <a:pt x="0" y="6655"/>
                  </a:cubicBezTo>
                  <a:cubicBezTo>
                    <a:pt x="0" y="8506"/>
                    <a:pt x="1524" y="10030"/>
                    <a:pt x="3376" y="10030"/>
                  </a:cubicBezTo>
                  <a:cubicBezTo>
                    <a:pt x="3376" y="11881"/>
                    <a:pt x="4899" y="13328"/>
                    <a:pt x="6751" y="13328"/>
                  </a:cubicBezTo>
                  <a:lnTo>
                    <a:pt x="14465" y="13328"/>
                  </a:lnTo>
                  <a:cubicBezTo>
                    <a:pt x="16298" y="13328"/>
                    <a:pt x="17744" y="11881"/>
                    <a:pt x="17744" y="10030"/>
                  </a:cubicBezTo>
                  <a:lnTo>
                    <a:pt x="22257" y="10030"/>
                  </a:lnTo>
                  <a:cubicBezTo>
                    <a:pt x="24109" y="10030"/>
                    <a:pt x="25555" y="8506"/>
                    <a:pt x="25555" y="6655"/>
                  </a:cubicBezTo>
                  <a:cubicBezTo>
                    <a:pt x="25555" y="4822"/>
                    <a:pt x="24109" y="3376"/>
                    <a:pt x="22257" y="3376"/>
                  </a:cubicBezTo>
                  <a:cubicBezTo>
                    <a:pt x="22257" y="1524"/>
                    <a:pt x="20734" y="1"/>
                    <a:pt x="18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429550" y="3848600"/>
              <a:ext cx="319700" cy="333200"/>
            </a:xfrm>
            <a:custGeom>
              <a:avLst/>
              <a:gdLst/>
              <a:ahLst/>
              <a:cxnLst/>
              <a:rect l="l" t="t" r="r" b="b"/>
              <a:pathLst>
                <a:path w="12788" h="13328" extrusionOk="0">
                  <a:moveTo>
                    <a:pt x="0" y="1"/>
                  </a:moveTo>
                  <a:lnTo>
                    <a:pt x="0" y="13328"/>
                  </a:lnTo>
                  <a:lnTo>
                    <a:pt x="1697" y="13328"/>
                  </a:lnTo>
                  <a:cubicBezTo>
                    <a:pt x="3530" y="13328"/>
                    <a:pt x="4976" y="11881"/>
                    <a:pt x="4976" y="10030"/>
                  </a:cubicBezTo>
                  <a:lnTo>
                    <a:pt x="9489" y="10030"/>
                  </a:lnTo>
                  <a:cubicBezTo>
                    <a:pt x="11341" y="10030"/>
                    <a:pt x="12787" y="8506"/>
                    <a:pt x="12787" y="6655"/>
                  </a:cubicBezTo>
                  <a:cubicBezTo>
                    <a:pt x="12787" y="4822"/>
                    <a:pt x="11341" y="3376"/>
                    <a:pt x="9489" y="3376"/>
                  </a:cubicBezTo>
                  <a:cubicBezTo>
                    <a:pt x="9489" y="1524"/>
                    <a:pt x="7966" y="1"/>
                    <a:pt x="6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3"/>
          <p:cNvSpPr txBox="1"/>
          <p:nvPr/>
        </p:nvSpPr>
        <p:spPr>
          <a:xfrm>
            <a:off x="5844500" y="103725"/>
            <a:ext cx="346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rgbClr val="FFFFFF"/>
                </a:solidFill>
                <a:latin typeface="Varela Round"/>
                <a:ea typeface="Varela Round"/>
                <a:cs typeface="Varela Round"/>
                <a:sym typeface="Varela Round"/>
              </a:rPr>
              <a:t>Cloud-Computations</a:t>
            </a:r>
            <a:endParaRPr sz="2300" b="1">
              <a:solidFill>
                <a:srgbClr val="FFFFFF"/>
              </a:solidFill>
              <a:latin typeface="Varela Round"/>
              <a:ea typeface="Varela Round"/>
              <a:cs typeface="Varela Round"/>
              <a:sym typeface="Varela Rou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1"/>
          <p:cNvSpPr txBox="1">
            <a:spLocks noGrp="1"/>
          </p:cNvSpPr>
          <p:nvPr>
            <p:ph type="title"/>
          </p:nvPr>
        </p:nvSpPr>
        <p:spPr>
          <a:xfrm>
            <a:off x="455400" y="2558275"/>
            <a:ext cx="293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Threats to Validity </a:t>
            </a:r>
            <a:endParaRPr sz="2300">
              <a:solidFill>
                <a:srgbClr val="FFCE00"/>
              </a:solidFill>
            </a:endParaRPr>
          </a:p>
        </p:txBody>
      </p:sp>
      <p:sp>
        <p:nvSpPr>
          <p:cNvPr id="694" name="Google Shape;694;p51"/>
          <p:cNvSpPr/>
          <p:nvPr/>
        </p:nvSpPr>
        <p:spPr>
          <a:xfrm>
            <a:off x="431100" y="2997650"/>
            <a:ext cx="3829800" cy="15273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Didact Gothic"/>
              <a:buChar char="-"/>
            </a:pPr>
            <a:r>
              <a:rPr lang="en">
                <a:solidFill>
                  <a:srgbClr val="FFFFFF"/>
                </a:solidFill>
                <a:latin typeface="Didact Gothic"/>
                <a:ea typeface="Didact Gothic"/>
                <a:cs typeface="Didact Gothic"/>
                <a:sym typeface="Didact Gothic"/>
              </a:rPr>
              <a:t>Different locations could have different relationships between features</a:t>
            </a:r>
            <a:endParaRPr>
              <a:solidFill>
                <a:srgbClr val="FFFFFF"/>
              </a:solidFill>
              <a:latin typeface="Didact Gothic"/>
              <a:ea typeface="Didact Gothic"/>
              <a:cs typeface="Didact Gothic"/>
              <a:sym typeface="Didact Gothic"/>
            </a:endParaRPr>
          </a:p>
        </p:txBody>
      </p:sp>
      <p:sp>
        <p:nvSpPr>
          <p:cNvPr id="695" name="Google Shape;695;p51"/>
          <p:cNvSpPr txBox="1">
            <a:spLocks noGrp="1"/>
          </p:cNvSpPr>
          <p:nvPr>
            <p:ph type="title"/>
          </p:nvPr>
        </p:nvSpPr>
        <p:spPr>
          <a:xfrm>
            <a:off x="5052050" y="2519250"/>
            <a:ext cx="194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Next Steps </a:t>
            </a:r>
            <a:endParaRPr sz="2500">
              <a:solidFill>
                <a:srgbClr val="FFCE00"/>
              </a:solidFill>
            </a:endParaRPr>
          </a:p>
        </p:txBody>
      </p:sp>
      <p:sp>
        <p:nvSpPr>
          <p:cNvPr id="696" name="Google Shape;696;p51"/>
          <p:cNvSpPr/>
          <p:nvPr/>
        </p:nvSpPr>
        <p:spPr>
          <a:xfrm>
            <a:off x="4906050" y="2997750"/>
            <a:ext cx="3829800" cy="15273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Font typeface="Didact Gothic"/>
              <a:buChar char="-"/>
            </a:pPr>
            <a:r>
              <a:rPr lang="en">
                <a:solidFill>
                  <a:srgbClr val="FFFFFF"/>
                </a:solidFill>
                <a:latin typeface="Didact Gothic"/>
                <a:ea typeface="Didact Gothic"/>
                <a:cs typeface="Didact Gothic"/>
                <a:sym typeface="Didact Gothic"/>
              </a:rPr>
              <a:t>Test the models/causal inference for different cities → one model for all cities or one model per city?</a:t>
            </a:r>
            <a:endParaRPr>
              <a:solidFill>
                <a:srgbClr val="FFFFFF"/>
              </a:solidFill>
              <a:latin typeface="Didact Gothic"/>
              <a:ea typeface="Didact Gothic"/>
              <a:cs typeface="Didact Gothic"/>
              <a:sym typeface="Didact Gothic"/>
            </a:endParaRPr>
          </a:p>
          <a:p>
            <a:pPr marL="457200" lvl="0" indent="-317500" algn="l" rtl="0">
              <a:spcBef>
                <a:spcPts val="0"/>
              </a:spcBef>
              <a:spcAft>
                <a:spcPts val="0"/>
              </a:spcAft>
              <a:buClr>
                <a:srgbClr val="FFFFFF"/>
              </a:buClr>
              <a:buSzPts val="1400"/>
              <a:buFont typeface="Didact Gothic"/>
              <a:buChar char="-"/>
            </a:pPr>
            <a:r>
              <a:rPr lang="en">
                <a:solidFill>
                  <a:srgbClr val="FFFFFF"/>
                </a:solidFill>
                <a:latin typeface="Didact Gothic"/>
                <a:ea typeface="Didact Gothic"/>
                <a:cs typeface="Didact Gothic"/>
                <a:sym typeface="Didact Gothic"/>
              </a:rPr>
              <a:t>Multi-step forecasting for long-range forecasts (direct or recursive?)</a:t>
            </a:r>
            <a:endParaRPr>
              <a:solidFill>
                <a:srgbClr val="FFFFFF"/>
              </a:solidFill>
              <a:latin typeface="Didact Gothic"/>
              <a:ea typeface="Didact Gothic"/>
              <a:cs typeface="Didact Gothic"/>
              <a:sym typeface="Didact Gothic"/>
            </a:endParaRPr>
          </a:p>
        </p:txBody>
      </p:sp>
      <p:sp>
        <p:nvSpPr>
          <p:cNvPr id="697" name="Google Shape;697;p51"/>
          <p:cNvSpPr txBox="1">
            <a:spLocks noGrp="1"/>
          </p:cNvSpPr>
          <p:nvPr>
            <p:ph type="title"/>
          </p:nvPr>
        </p:nvSpPr>
        <p:spPr>
          <a:xfrm>
            <a:off x="455400" y="417225"/>
            <a:ext cx="418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Hypothesis Validation</a:t>
            </a:r>
            <a:endParaRPr sz="2300"/>
          </a:p>
          <a:p>
            <a:pPr marL="0" lvl="0" indent="0" algn="l" rtl="0">
              <a:spcBef>
                <a:spcPts val="0"/>
              </a:spcBef>
              <a:spcAft>
                <a:spcPts val="0"/>
              </a:spcAft>
              <a:buNone/>
            </a:pPr>
            <a:endParaRPr sz="2300"/>
          </a:p>
        </p:txBody>
      </p:sp>
      <p:grpSp>
        <p:nvGrpSpPr>
          <p:cNvPr id="698" name="Google Shape;698;p51"/>
          <p:cNvGrpSpPr/>
          <p:nvPr/>
        </p:nvGrpSpPr>
        <p:grpSpPr>
          <a:xfrm>
            <a:off x="3547070" y="2561891"/>
            <a:ext cx="554579" cy="565462"/>
            <a:chOff x="-2048175" y="4851025"/>
            <a:chExt cx="811500" cy="827425"/>
          </a:xfrm>
        </p:grpSpPr>
        <p:sp>
          <p:nvSpPr>
            <p:cNvPr id="699" name="Google Shape;699;p51"/>
            <p:cNvSpPr/>
            <p:nvPr/>
          </p:nvSpPr>
          <p:spPr>
            <a:xfrm>
              <a:off x="-2048175" y="4851025"/>
              <a:ext cx="811500" cy="827425"/>
            </a:xfrm>
            <a:custGeom>
              <a:avLst/>
              <a:gdLst/>
              <a:ahLst/>
              <a:cxnLst/>
              <a:rect l="l" t="t" r="r" b="b"/>
              <a:pathLst>
                <a:path w="32460" h="33097" extrusionOk="0">
                  <a:moveTo>
                    <a:pt x="16220" y="1"/>
                  </a:moveTo>
                  <a:cubicBezTo>
                    <a:pt x="15738" y="1"/>
                    <a:pt x="15430" y="406"/>
                    <a:pt x="15430" y="791"/>
                  </a:cubicBezTo>
                  <a:lnTo>
                    <a:pt x="15430" y="2489"/>
                  </a:lnTo>
                  <a:lnTo>
                    <a:pt x="14388" y="1196"/>
                  </a:lnTo>
                  <a:cubicBezTo>
                    <a:pt x="14202" y="1022"/>
                    <a:pt x="13967" y="915"/>
                    <a:pt x="13724" y="915"/>
                  </a:cubicBezTo>
                  <a:cubicBezTo>
                    <a:pt x="13539" y="915"/>
                    <a:pt x="13349" y="977"/>
                    <a:pt x="13173" y="1119"/>
                  </a:cubicBezTo>
                  <a:cubicBezTo>
                    <a:pt x="12845" y="1370"/>
                    <a:pt x="12845" y="1852"/>
                    <a:pt x="13096" y="2238"/>
                  </a:cubicBezTo>
                  <a:lnTo>
                    <a:pt x="15430" y="4977"/>
                  </a:lnTo>
                  <a:lnTo>
                    <a:pt x="15430" y="6192"/>
                  </a:lnTo>
                  <a:lnTo>
                    <a:pt x="13655" y="4167"/>
                  </a:lnTo>
                  <a:cubicBezTo>
                    <a:pt x="13531" y="4001"/>
                    <a:pt x="13335" y="3924"/>
                    <a:pt x="13118" y="3924"/>
                  </a:cubicBezTo>
                  <a:cubicBezTo>
                    <a:pt x="12929" y="3924"/>
                    <a:pt x="12725" y="3982"/>
                    <a:pt x="12537" y="4089"/>
                  </a:cubicBezTo>
                  <a:cubicBezTo>
                    <a:pt x="12209" y="4417"/>
                    <a:pt x="12209" y="4900"/>
                    <a:pt x="12460" y="5227"/>
                  </a:cubicBezTo>
                  <a:lnTo>
                    <a:pt x="15430" y="8680"/>
                  </a:lnTo>
                  <a:lnTo>
                    <a:pt x="15430" y="14620"/>
                  </a:lnTo>
                  <a:lnTo>
                    <a:pt x="11322" y="10435"/>
                  </a:lnTo>
                  <a:lnTo>
                    <a:pt x="11013" y="5864"/>
                  </a:lnTo>
                  <a:cubicBezTo>
                    <a:pt x="11013" y="5459"/>
                    <a:pt x="10608" y="5131"/>
                    <a:pt x="10126" y="5131"/>
                  </a:cubicBezTo>
                  <a:cubicBezTo>
                    <a:pt x="9721" y="5227"/>
                    <a:pt x="9393" y="5536"/>
                    <a:pt x="9393" y="6018"/>
                  </a:cubicBezTo>
                  <a:lnTo>
                    <a:pt x="9567" y="8680"/>
                  </a:lnTo>
                  <a:lnTo>
                    <a:pt x="8757" y="7793"/>
                  </a:lnTo>
                  <a:lnTo>
                    <a:pt x="8429" y="4167"/>
                  </a:lnTo>
                  <a:cubicBezTo>
                    <a:pt x="8429" y="3781"/>
                    <a:pt x="8024" y="3453"/>
                    <a:pt x="7638" y="3453"/>
                  </a:cubicBezTo>
                  <a:cubicBezTo>
                    <a:pt x="7156" y="3530"/>
                    <a:pt x="6828" y="3858"/>
                    <a:pt x="6828" y="4340"/>
                  </a:cubicBezTo>
                  <a:lnTo>
                    <a:pt x="6982" y="6018"/>
                  </a:lnTo>
                  <a:lnTo>
                    <a:pt x="6982" y="6018"/>
                  </a:lnTo>
                  <a:lnTo>
                    <a:pt x="5864" y="4900"/>
                  </a:lnTo>
                  <a:cubicBezTo>
                    <a:pt x="5700" y="4736"/>
                    <a:pt x="5497" y="4654"/>
                    <a:pt x="5297" y="4654"/>
                  </a:cubicBezTo>
                  <a:cubicBezTo>
                    <a:pt x="5097" y="4654"/>
                    <a:pt x="4899" y="4736"/>
                    <a:pt x="4745" y="4900"/>
                  </a:cubicBezTo>
                  <a:cubicBezTo>
                    <a:pt x="4417" y="5227"/>
                    <a:pt x="4417" y="5710"/>
                    <a:pt x="4745" y="6018"/>
                  </a:cubicBezTo>
                  <a:lnTo>
                    <a:pt x="5864" y="7233"/>
                  </a:lnTo>
                  <a:lnTo>
                    <a:pt x="4166" y="7060"/>
                  </a:lnTo>
                  <a:cubicBezTo>
                    <a:pt x="4128" y="7052"/>
                    <a:pt x="4090" y="7048"/>
                    <a:pt x="4052" y="7048"/>
                  </a:cubicBezTo>
                  <a:cubicBezTo>
                    <a:pt x="3705" y="7048"/>
                    <a:pt x="3376" y="7358"/>
                    <a:pt x="3376" y="7793"/>
                  </a:cubicBezTo>
                  <a:cubicBezTo>
                    <a:pt x="3298" y="8198"/>
                    <a:pt x="3607" y="8603"/>
                    <a:pt x="4089" y="8680"/>
                  </a:cubicBezTo>
                  <a:lnTo>
                    <a:pt x="7638" y="8988"/>
                  </a:lnTo>
                  <a:lnTo>
                    <a:pt x="8429" y="9798"/>
                  </a:lnTo>
                  <a:lnTo>
                    <a:pt x="5864" y="9644"/>
                  </a:lnTo>
                  <a:cubicBezTo>
                    <a:pt x="5381" y="9644"/>
                    <a:pt x="5053" y="9953"/>
                    <a:pt x="4976" y="10435"/>
                  </a:cubicBezTo>
                  <a:cubicBezTo>
                    <a:pt x="4976" y="10840"/>
                    <a:pt x="5304" y="11245"/>
                    <a:pt x="5709" y="11245"/>
                  </a:cubicBezTo>
                  <a:lnTo>
                    <a:pt x="10203" y="11573"/>
                  </a:lnTo>
                  <a:lnTo>
                    <a:pt x="14292" y="15739"/>
                  </a:lnTo>
                  <a:lnTo>
                    <a:pt x="8506" y="15739"/>
                  </a:lnTo>
                  <a:lnTo>
                    <a:pt x="5131" y="12768"/>
                  </a:lnTo>
                  <a:cubicBezTo>
                    <a:pt x="4987" y="12661"/>
                    <a:pt x="4790" y="12604"/>
                    <a:pt x="4595" y="12604"/>
                  </a:cubicBezTo>
                  <a:cubicBezTo>
                    <a:pt x="4369" y="12604"/>
                    <a:pt x="4146" y="12680"/>
                    <a:pt x="4012" y="12846"/>
                  </a:cubicBezTo>
                  <a:cubicBezTo>
                    <a:pt x="3684" y="13173"/>
                    <a:pt x="3684" y="13733"/>
                    <a:pt x="4089" y="13984"/>
                  </a:cubicBezTo>
                  <a:lnTo>
                    <a:pt x="6095" y="15739"/>
                  </a:lnTo>
                  <a:lnTo>
                    <a:pt x="4899" y="15739"/>
                  </a:lnTo>
                  <a:lnTo>
                    <a:pt x="2160" y="13424"/>
                  </a:lnTo>
                  <a:cubicBezTo>
                    <a:pt x="2017" y="13307"/>
                    <a:pt x="1814" y="13245"/>
                    <a:pt x="1615" y="13245"/>
                  </a:cubicBezTo>
                  <a:cubicBezTo>
                    <a:pt x="1388" y="13245"/>
                    <a:pt x="1165" y="13326"/>
                    <a:pt x="1042" y="13501"/>
                  </a:cubicBezTo>
                  <a:cubicBezTo>
                    <a:pt x="714" y="13906"/>
                    <a:pt x="791" y="14389"/>
                    <a:pt x="1119" y="14620"/>
                  </a:cubicBezTo>
                  <a:lnTo>
                    <a:pt x="2411" y="15739"/>
                  </a:lnTo>
                  <a:lnTo>
                    <a:pt x="791" y="15739"/>
                  </a:lnTo>
                  <a:cubicBezTo>
                    <a:pt x="309" y="15739"/>
                    <a:pt x="0" y="16144"/>
                    <a:pt x="0" y="16549"/>
                  </a:cubicBezTo>
                  <a:cubicBezTo>
                    <a:pt x="0" y="17031"/>
                    <a:pt x="309" y="17359"/>
                    <a:pt x="791" y="17359"/>
                  </a:cubicBezTo>
                  <a:lnTo>
                    <a:pt x="2411" y="17359"/>
                  </a:lnTo>
                  <a:lnTo>
                    <a:pt x="1119" y="18477"/>
                  </a:lnTo>
                  <a:cubicBezTo>
                    <a:pt x="791" y="18805"/>
                    <a:pt x="714" y="19287"/>
                    <a:pt x="1042" y="19692"/>
                  </a:cubicBezTo>
                  <a:cubicBezTo>
                    <a:pt x="1196" y="19847"/>
                    <a:pt x="1447" y="19924"/>
                    <a:pt x="1601" y="19924"/>
                  </a:cubicBezTo>
                  <a:cubicBezTo>
                    <a:pt x="1852" y="19924"/>
                    <a:pt x="2006" y="19847"/>
                    <a:pt x="2160" y="19770"/>
                  </a:cubicBezTo>
                  <a:lnTo>
                    <a:pt x="4899" y="17359"/>
                  </a:lnTo>
                  <a:lnTo>
                    <a:pt x="6095" y="17359"/>
                  </a:lnTo>
                  <a:lnTo>
                    <a:pt x="4089" y="19210"/>
                  </a:lnTo>
                  <a:cubicBezTo>
                    <a:pt x="3684" y="19442"/>
                    <a:pt x="3684" y="20001"/>
                    <a:pt x="4012" y="20329"/>
                  </a:cubicBezTo>
                  <a:cubicBezTo>
                    <a:pt x="4166" y="20483"/>
                    <a:pt x="4417" y="20560"/>
                    <a:pt x="4571" y="20560"/>
                  </a:cubicBezTo>
                  <a:cubicBezTo>
                    <a:pt x="4822" y="20560"/>
                    <a:pt x="4976" y="20483"/>
                    <a:pt x="5131" y="20406"/>
                  </a:cubicBezTo>
                  <a:lnTo>
                    <a:pt x="8506" y="17359"/>
                  </a:lnTo>
                  <a:lnTo>
                    <a:pt x="14292" y="17359"/>
                  </a:lnTo>
                  <a:lnTo>
                    <a:pt x="10203" y="21621"/>
                  </a:lnTo>
                  <a:lnTo>
                    <a:pt x="5709" y="21930"/>
                  </a:lnTo>
                  <a:cubicBezTo>
                    <a:pt x="5304" y="21930"/>
                    <a:pt x="4976" y="22335"/>
                    <a:pt x="4976" y="22740"/>
                  </a:cubicBezTo>
                  <a:cubicBezTo>
                    <a:pt x="5053" y="23222"/>
                    <a:pt x="5381" y="23550"/>
                    <a:pt x="5864" y="23550"/>
                  </a:cubicBezTo>
                  <a:lnTo>
                    <a:pt x="8429" y="23299"/>
                  </a:lnTo>
                  <a:lnTo>
                    <a:pt x="7638" y="24186"/>
                  </a:lnTo>
                  <a:lnTo>
                    <a:pt x="4089" y="24514"/>
                  </a:lnTo>
                  <a:cubicBezTo>
                    <a:pt x="3607" y="24591"/>
                    <a:pt x="3298" y="24900"/>
                    <a:pt x="3376" y="25382"/>
                  </a:cubicBezTo>
                  <a:cubicBezTo>
                    <a:pt x="3376" y="25787"/>
                    <a:pt x="3781" y="26115"/>
                    <a:pt x="4166" y="26115"/>
                  </a:cubicBezTo>
                  <a:lnTo>
                    <a:pt x="5864" y="25961"/>
                  </a:lnTo>
                  <a:lnTo>
                    <a:pt x="4745" y="27156"/>
                  </a:lnTo>
                  <a:cubicBezTo>
                    <a:pt x="4417" y="27484"/>
                    <a:pt x="4417" y="27966"/>
                    <a:pt x="4745" y="28275"/>
                  </a:cubicBezTo>
                  <a:cubicBezTo>
                    <a:pt x="4899" y="28449"/>
                    <a:pt x="5053" y="28526"/>
                    <a:pt x="5304" y="28526"/>
                  </a:cubicBezTo>
                  <a:cubicBezTo>
                    <a:pt x="5536" y="28526"/>
                    <a:pt x="5709" y="28449"/>
                    <a:pt x="5864" y="28275"/>
                  </a:cubicBezTo>
                  <a:lnTo>
                    <a:pt x="6982" y="27156"/>
                  </a:lnTo>
                  <a:lnTo>
                    <a:pt x="6982" y="27156"/>
                  </a:lnTo>
                  <a:lnTo>
                    <a:pt x="6828" y="28854"/>
                  </a:lnTo>
                  <a:cubicBezTo>
                    <a:pt x="6828" y="29239"/>
                    <a:pt x="7156" y="29644"/>
                    <a:pt x="7638" y="29721"/>
                  </a:cubicBezTo>
                  <a:cubicBezTo>
                    <a:pt x="8120" y="29721"/>
                    <a:pt x="8429" y="29413"/>
                    <a:pt x="8429" y="29008"/>
                  </a:cubicBezTo>
                  <a:lnTo>
                    <a:pt x="8757" y="25305"/>
                  </a:lnTo>
                  <a:lnTo>
                    <a:pt x="9567" y="24514"/>
                  </a:lnTo>
                  <a:lnTo>
                    <a:pt x="9393" y="27156"/>
                  </a:lnTo>
                  <a:cubicBezTo>
                    <a:pt x="9393" y="27639"/>
                    <a:pt x="9721" y="27966"/>
                    <a:pt x="10126" y="28044"/>
                  </a:cubicBezTo>
                  <a:lnTo>
                    <a:pt x="10203" y="28044"/>
                  </a:lnTo>
                  <a:cubicBezTo>
                    <a:pt x="10608" y="28044"/>
                    <a:pt x="11013" y="27716"/>
                    <a:pt x="11013" y="27234"/>
                  </a:cubicBezTo>
                  <a:lnTo>
                    <a:pt x="11322" y="22740"/>
                  </a:lnTo>
                  <a:lnTo>
                    <a:pt x="15430" y="18554"/>
                  </a:lnTo>
                  <a:lnTo>
                    <a:pt x="15430" y="24514"/>
                  </a:lnTo>
                  <a:lnTo>
                    <a:pt x="12460" y="27889"/>
                  </a:lnTo>
                  <a:cubicBezTo>
                    <a:pt x="12209" y="28275"/>
                    <a:pt x="12209" y="28757"/>
                    <a:pt x="12537" y="29085"/>
                  </a:cubicBezTo>
                  <a:cubicBezTo>
                    <a:pt x="12715" y="29195"/>
                    <a:pt x="12908" y="29257"/>
                    <a:pt x="13089" y="29257"/>
                  </a:cubicBezTo>
                  <a:cubicBezTo>
                    <a:pt x="13318" y="29257"/>
                    <a:pt x="13526" y="29157"/>
                    <a:pt x="13655" y="28931"/>
                  </a:cubicBezTo>
                  <a:lnTo>
                    <a:pt x="15430" y="27002"/>
                  </a:lnTo>
                  <a:lnTo>
                    <a:pt x="15430" y="28198"/>
                  </a:lnTo>
                  <a:lnTo>
                    <a:pt x="13096" y="30937"/>
                  </a:lnTo>
                  <a:cubicBezTo>
                    <a:pt x="12845" y="31264"/>
                    <a:pt x="12845" y="31824"/>
                    <a:pt x="13173" y="32055"/>
                  </a:cubicBezTo>
                  <a:cubicBezTo>
                    <a:pt x="13327" y="32229"/>
                    <a:pt x="13578" y="32306"/>
                    <a:pt x="13732" y="32306"/>
                  </a:cubicBezTo>
                  <a:cubicBezTo>
                    <a:pt x="13983" y="32306"/>
                    <a:pt x="14215" y="32132"/>
                    <a:pt x="14388" y="31978"/>
                  </a:cubicBezTo>
                  <a:lnTo>
                    <a:pt x="15430" y="30686"/>
                  </a:lnTo>
                  <a:lnTo>
                    <a:pt x="15430" y="32306"/>
                  </a:lnTo>
                  <a:cubicBezTo>
                    <a:pt x="15430" y="32788"/>
                    <a:pt x="15738" y="33097"/>
                    <a:pt x="16220" y="33097"/>
                  </a:cubicBezTo>
                  <a:cubicBezTo>
                    <a:pt x="16625" y="33097"/>
                    <a:pt x="17030" y="32788"/>
                    <a:pt x="17030" y="32306"/>
                  </a:cubicBezTo>
                  <a:lnTo>
                    <a:pt x="17030" y="30686"/>
                  </a:lnTo>
                  <a:lnTo>
                    <a:pt x="18072" y="31978"/>
                  </a:lnTo>
                  <a:cubicBezTo>
                    <a:pt x="18255" y="32161"/>
                    <a:pt x="18486" y="32266"/>
                    <a:pt x="18711" y="32266"/>
                  </a:cubicBezTo>
                  <a:cubicBezTo>
                    <a:pt x="18890" y="32266"/>
                    <a:pt x="19065" y="32200"/>
                    <a:pt x="19210" y="32055"/>
                  </a:cubicBezTo>
                  <a:cubicBezTo>
                    <a:pt x="19518" y="31824"/>
                    <a:pt x="19596" y="31264"/>
                    <a:pt x="19287" y="30937"/>
                  </a:cubicBezTo>
                  <a:lnTo>
                    <a:pt x="17030" y="28198"/>
                  </a:lnTo>
                  <a:lnTo>
                    <a:pt x="17030" y="27002"/>
                  </a:lnTo>
                  <a:lnTo>
                    <a:pt x="18728" y="28931"/>
                  </a:lnTo>
                  <a:cubicBezTo>
                    <a:pt x="18882" y="29162"/>
                    <a:pt x="19113" y="29239"/>
                    <a:pt x="19364" y="29239"/>
                  </a:cubicBezTo>
                  <a:cubicBezTo>
                    <a:pt x="19518" y="29239"/>
                    <a:pt x="19692" y="29162"/>
                    <a:pt x="19846" y="29085"/>
                  </a:cubicBezTo>
                  <a:cubicBezTo>
                    <a:pt x="20174" y="28757"/>
                    <a:pt x="20251" y="28275"/>
                    <a:pt x="19924" y="27889"/>
                  </a:cubicBezTo>
                  <a:lnTo>
                    <a:pt x="17030" y="24514"/>
                  </a:lnTo>
                  <a:lnTo>
                    <a:pt x="17030" y="18554"/>
                  </a:lnTo>
                  <a:lnTo>
                    <a:pt x="21139" y="22740"/>
                  </a:lnTo>
                  <a:lnTo>
                    <a:pt x="21370" y="27234"/>
                  </a:lnTo>
                  <a:cubicBezTo>
                    <a:pt x="21447" y="27716"/>
                    <a:pt x="21775" y="28044"/>
                    <a:pt x="22180" y="28044"/>
                  </a:cubicBezTo>
                  <a:lnTo>
                    <a:pt x="22257" y="28044"/>
                  </a:lnTo>
                  <a:cubicBezTo>
                    <a:pt x="22739" y="27966"/>
                    <a:pt x="23067" y="27639"/>
                    <a:pt x="22971" y="27156"/>
                  </a:cubicBezTo>
                  <a:lnTo>
                    <a:pt x="22817" y="24514"/>
                  </a:lnTo>
                  <a:lnTo>
                    <a:pt x="22817" y="24514"/>
                  </a:lnTo>
                  <a:lnTo>
                    <a:pt x="23704" y="25305"/>
                  </a:lnTo>
                  <a:lnTo>
                    <a:pt x="23935" y="29008"/>
                  </a:lnTo>
                  <a:cubicBezTo>
                    <a:pt x="24032" y="29413"/>
                    <a:pt x="24340" y="29721"/>
                    <a:pt x="24745" y="29721"/>
                  </a:cubicBezTo>
                  <a:lnTo>
                    <a:pt x="24822" y="29721"/>
                  </a:lnTo>
                  <a:cubicBezTo>
                    <a:pt x="25227" y="29644"/>
                    <a:pt x="25632" y="29239"/>
                    <a:pt x="25555" y="28854"/>
                  </a:cubicBezTo>
                  <a:lnTo>
                    <a:pt x="25382" y="27156"/>
                  </a:lnTo>
                  <a:lnTo>
                    <a:pt x="25382" y="27156"/>
                  </a:lnTo>
                  <a:lnTo>
                    <a:pt x="26520" y="28275"/>
                  </a:lnTo>
                  <a:cubicBezTo>
                    <a:pt x="26674" y="28449"/>
                    <a:pt x="26925" y="28526"/>
                    <a:pt x="27156" y="28526"/>
                  </a:cubicBezTo>
                  <a:cubicBezTo>
                    <a:pt x="27310" y="28526"/>
                    <a:pt x="27561" y="28449"/>
                    <a:pt x="27715" y="28275"/>
                  </a:cubicBezTo>
                  <a:cubicBezTo>
                    <a:pt x="27966" y="27966"/>
                    <a:pt x="28043" y="27484"/>
                    <a:pt x="27715" y="27156"/>
                  </a:cubicBezTo>
                  <a:lnTo>
                    <a:pt x="26520" y="25961"/>
                  </a:lnTo>
                  <a:lnTo>
                    <a:pt x="28197" y="26115"/>
                  </a:lnTo>
                  <a:cubicBezTo>
                    <a:pt x="28680" y="26115"/>
                    <a:pt x="29008" y="25787"/>
                    <a:pt x="29085" y="25382"/>
                  </a:cubicBezTo>
                  <a:cubicBezTo>
                    <a:pt x="29085" y="24900"/>
                    <a:pt x="28757" y="24591"/>
                    <a:pt x="28371" y="24514"/>
                  </a:cubicBezTo>
                  <a:lnTo>
                    <a:pt x="24822" y="24186"/>
                  </a:lnTo>
                  <a:lnTo>
                    <a:pt x="23935" y="23299"/>
                  </a:lnTo>
                  <a:lnTo>
                    <a:pt x="26597" y="23550"/>
                  </a:lnTo>
                  <a:cubicBezTo>
                    <a:pt x="27002" y="23550"/>
                    <a:pt x="27407" y="23222"/>
                    <a:pt x="27407" y="22740"/>
                  </a:cubicBezTo>
                  <a:cubicBezTo>
                    <a:pt x="27484" y="22335"/>
                    <a:pt x="27156" y="21930"/>
                    <a:pt x="26674" y="21930"/>
                  </a:cubicBezTo>
                  <a:lnTo>
                    <a:pt x="22257" y="21621"/>
                  </a:lnTo>
                  <a:lnTo>
                    <a:pt x="18149" y="17359"/>
                  </a:lnTo>
                  <a:lnTo>
                    <a:pt x="23935" y="17359"/>
                  </a:lnTo>
                  <a:lnTo>
                    <a:pt x="27310" y="20406"/>
                  </a:lnTo>
                  <a:cubicBezTo>
                    <a:pt x="27484" y="20483"/>
                    <a:pt x="27638" y="20560"/>
                    <a:pt x="27792" y="20560"/>
                  </a:cubicBezTo>
                  <a:cubicBezTo>
                    <a:pt x="28043" y="20560"/>
                    <a:pt x="28275" y="20483"/>
                    <a:pt x="28448" y="20329"/>
                  </a:cubicBezTo>
                  <a:cubicBezTo>
                    <a:pt x="28680" y="20001"/>
                    <a:pt x="28680" y="19442"/>
                    <a:pt x="28371" y="19210"/>
                  </a:cubicBezTo>
                  <a:lnTo>
                    <a:pt x="26346" y="17359"/>
                  </a:lnTo>
                  <a:lnTo>
                    <a:pt x="27561" y="17359"/>
                  </a:lnTo>
                  <a:lnTo>
                    <a:pt x="30300" y="19770"/>
                  </a:lnTo>
                  <a:cubicBezTo>
                    <a:pt x="30454" y="19847"/>
                    <a:pt x="30608" y="19924"/>
                    <a:pt x="30782" y="19924"/>
                  </a:cubicBezTo>
                  <a:cubicBezTo>
                    <a:pt x="31013" y="19924"/>
                    <a:pt x="31264" y="19847"/>
                    <a:pt x="31418" y="19692"/>
                  </a:cubicBezTo>
                  <a:cubicBezTo>
                    <a:pt x="31650" y="19287"/>
                    <a:pt x="31650" y="18805"/>
                    <a:pt x="31341" y="18477"/>
                  </a:cubicBezTo>
                  <a:lnTo>
                    <a:pt x="30049" y="17359"/>
                  </a:lnTo>
                  <a:lnTo>
                    <a:pt x="31650" y="17359"/>
                  </a:lnTo>
                  <a:cubicBezTo>
                    <a:pt x="32055" y="17359"/>
                    <a:pt x="32460" y="17031"/>
                    <a:pt x="32460" y="16549"/>
                  </a:cubicBezTo>
                  <a:cubicBezTo>
                    <a:pt x="32460" y="16144"/>
                    <a:pt x="32055" y="15739"/>
                    <a:pt x="31650" y="15739"/>
                  </a:cubicBezTo>
                  <a:lnTo>
                    <a:pt x="30049" y="15739"/>
                  </a:lnTo>
                  <a:lnTo>
                    <a:pt x="31341" y="14620"/>
                  </a:lnTo>
                  <a:cubicBezTo>
                    <a:pt x="31650" y="14389"/>
                    <a:pt x="31650" y="13906"/>
                    <a:pt x="31418" y="13501"/>
                  </a:cubicBezTo>
                  <a:cubicBezTo>
                    <a:pt x="31243" y="13326"/>
                    <a:pt x="31025" y="13245"/>
                    <a:pt x="30812" y="13245"/>
                  </a:cubicBezTo>
                  <a:cubicBezTo>
                    <a:pt x="30625" y="13245"/>
                    <a:pt x="30444" y="13307"/>
                    <a:pt x="30300" y="13424"/>
                  </a:cubicBezTo>
                  <a:lnTo>
                    <a:pt x="27561" y="15739"/>
                  </a:lnTo>
                  <a:lnTo>
                    <a:pt x="26346" y="15739"/>
                  </a:lnTo>
                  <a:lnTo>
                    <a:pt x="28371" y="13984"/>
                  </a:lnTo>
                  <a:cubicBezTo>
                    <a:pt x="28680" y="13733"/>
                    <a:pt x="28680" y="13173"/>
                    <a:pt x="28448" y="12846"/>
                  </a:cubicBezTo>
                  <a:cubicBezTo>
                    <a:pt x="28273" y="12680"/>
                    <a:pt x="28052" y="12604"/>
                    <a:pt x="27836" y="12604"/>
                  </a:cubicBezTo>
                  <a:cubicBezTo>
                    <a:pt x="27648" y="12604"/>
                    <a:pt x="27462" y="12661"/>
                    <a:pt x="27310" y="12768"/>
                  </a:cubicBezTo>
                  <a:lnTo>
                    <a:pt x="23935" y="15739"/>
                  </a:lnTo>
                  <a:lnTo>
                    <a:pt x="18149" y="15739"/>
                  </a:lnTo>
                  <a:lnTo>
                    <a:pt x="22257" y="11573"/>
                  </a:lnTo>
                  <a:lnTo>
                    <a:pt x="26674" y="11245"/>
                  </a:lnTo>
                  <a:cubicBezTo>
                    <a:pt x="27156" y="11245"/>
                    <a:pt x="27484" y="10840"/>
                    <a:pt x="27407" y="10435"/>
                  </a:cubicBezTo>
                  <a:cubicBezTo>
                    <a:pt x="27407" y="9953"/>
                    <a:pt x="27002" y="9644"/>
                    <a:pt x="26597" y="9644"/>
                  </a:cubicBezTo>
                  <a:lnTo>
                    <a:pt x="23935" y="9798"/>
                  </a:lnTo>
                  <a:lnTo>
                    <a:pt x="24822" y="8988"/>
                  </a:lnTo>
                  <a:lnTo>
                    <a:pt x="28371" y="8680"/>
                  </a:lnTo>
                  <a:cubicBezTo>
                    <a:pt x="28757" y="8603"/>
                    <a:pt x="29085" y="8198"/>
                    <a:pt x="29085" y="7793"/>
                  </a:cubicBezTo>
                  <a:cubicBezTo>
                    <a:pt x="29015" y="7358"/>
                    <a:pt x="28742" y="7048"/>
                    <a:pt x="28335" y="7048"/>
                  </a:cubicBezTo>
                  <a:cubicBezTo>
                    <a:pt x="28291" y="7048"/>
                    <a:pt x="28245" y="7052"/>
                    <a:pt x="28197" y="7060"/>
                  </a:cubicBezTo>
                  <a:lnTo>
                    <a:pt x="26520" y="7233"/>
                  </a:lnTo>
                  <a:lnTo>
                    <a:pt x="27715" y="6018"/>
                  </a:lnTo>
                  <a:cubicBezTo>
                    <a:pt x="28043" y="5710"/>
                    <a:pt x="27966" y="5227"/>
                    <a:pt x="27715" y="4900"/>
                  </a:cubicBezTo>
                  <a:cubicBezTo>
                    <a:pt x="27561" y="4736"/>
                    <a:pt x="27339" y="4654"/>
                    <a:pt x="27117" y="4654"/>
                  </a:cubicBezTo>
                  <a:cubicBezTo>
                    <a:pt x="26896" y="4654"/>
                    <a:pt x="26674" y="4736"/>
                    <a:pt x="26520" y="4900"/>
                  </a:cubicBezTo>
                  <a:lnTo>
                    <a:pt x="25382" y="6018"/>
                  </a:lnTo>
                  <a:lnTo>
                    <a:pt x="25555" y="4340"/>
                  </a:lnTo>
                  <a:cubicBezTo>
                    <a:pt x="25632" y="3858"/>
                    <a:pt x="25227" y="3530"/>
                    <a:pt x="24822" y="3453"/>
                  </a:cubicBezTo>
                  <a:cubicBezTo>
                    <a:pt x="24417" y="3453"/>
                    <a:pt x="24032" y="3781"/>
                    <a:pt x="23935" y="4167"/>
                  </a:cubicBezTo>
                  <a:lnTo>
                    <a:pt x="23704" y="7793"/>
                  </a:lnTo>
                  <a:lnTo>
                    <a:pt x="22817" y="8680"/>
                  </a:lnTo>
                  <a:lnTo>
                    <a:pt x="22971" y="6018"/>
                  </a:lnTo>
                  <a:cubicBezTo>
                    <a:pt x="23067" y="5536"/>
                    <a:pt x="22739" y="5227"/>
                    <a:pt x="22257" y="5131"/>
                  </a:cubicBezTo>
                  <a:cubicBezTo>
                    <a:pt x="21852" y="5131"/>
                    <a:pt x="21447" y="5459"/>
                    <a:pt x="21370" y="5864"/>
                  </a:cubicBezTo>
                  <a:lnTo>
                    <a:pt x="21139" y="10435"/>
                  </a:lnTo>
                  <a:lnTo>
                    <a:pt x="17030" y="14620"/>
                  </a:lnTo>
                  <a:lnTo>
                    <a:pt x="17030" y="8680"/>
                  </a:lnTo>
                  <a:lnTo>
                    <a:pt x="19924" y="5227"/>
                  </a:lnTo>
                  <a:cubicBezTo>
                    <a:pt x="20251" y="4900"/>
                    <a:pt x="20174" y="4417"/>
                    <a:pt x="19846" y="4089"/>
                  </a:cubicBezTo>
                  <a:cubicBezTo>
                    <a:pt x="19694" y="3982"/>
                    <a:pt x="19509" y="3924"/>
                    <a:pt x="19323" y="3924"/>
                  </a:cubicBezTo>
                  <a:cubicBezTo>
                    <a:pt x="19108" y="3924"/>
                    <a:pt x="18893" y="4001"/>
                    <a:pt x="18728" y="4167"/>
                  </a:cubicBezTo>
                  <a:lnTo>
                    <a:pt x="17030" y="6192"/>
                  </a:lnTo>
                  <a:lnTo>
                    <a:pt x="17030" y="4977"/>
                  </a:lnTo>
                  <a:lnTo>
                    <a:pt x="19287" y="2238"/>
                  </a:lnTo>
                  <a:cubicBezTo>
                    <a:pt x="19596" y="1852"/>
                    <a:pt x="19518" y="1370"/>
                    <a:pt x="19210" y="1119"/>
                  </a:cubicBezTo>
                  <a:cubicBezTo>
                    <a:pt x="19068" y="977"/>
                    <a:pt x="18897" y="915"/>
                    <a:pt x="18722" y="915"/>
                  </a:cubicBezTo>
                  <a:cubicBezTo>
                    <a:pt x="18493" y="915"/>
                    <a:pt x="18258" y="1022"/>
                    <a:pt x="18072" y="1196"/>
                  </a:cubicBezTo>
                  <a:lnTo>
                    <a:pt x="17030" y="2489"/>
                  </a:lnTo>
                  <a:lnTo>
                    <a:pt x="17030" y="791"/>
                  </a:lnTo>
                  <a:cubicBezTo>
                    <a:pt x="17030" y="406"/>
                    <a:pt x="16625" y="1"/>
                    <a:pt x="16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1"/>
            <p:cNvSpPr/>
            <p:nvPr/>
          </p:nvSpPr>
          <p:spPr>
            <a:xfrm>
              <a:off x="-1642675" y="4851025"/>
              <a:ext cx="406000" cy="827425"/>
            </a:xfrm>
            <a:custGeom>
              <a:avLst/>
              <a:gdLst/>
              <a:ahLst/>
              <a:cxnLst/>
              <a:rect l="l" t="t" r="r" b="b"/>
              <a:pathLst>
                <a:path w="16240" h="33097" extrusionOk="0">
                  <a:moveTo>
                    <a:pt x="0" y="1"/>
                  </a:moveTo>
                  <a:lnTo>
                    <a:pt x="0" y="33097"/>
                  </a:lnTo>
                  <a:cubicBezTo>
                    <a:pt x="405" y="33097"/>
                    <a:pt x="810" y="32788"/>
                    <a:pt x="810" y="32306"/>
                  </a:cubicBezTo>
                  <a:lnTo>
                    <a:pt x="810" y="30686"/>
                  </a:lnTo>
                  <a:lnTo>
                    <a:pt x="1852" y="31978"/>
                  </a:lnTo>
                  <a:cubicBezTo>
                    <a:pt x="2035" y="32161"/>
                    <a:pt x="2266" y="32266"/>
                    <a:pt x="2491" y="32266"/>
                  </a:cubicBezTo>
                  <a:cubicBezTo>
                    <a:pt x="2670" y="32266"/>
                    <a:pt x="2845" y="32200"/>
                    <a:pt x="2990" y="32055"/>
                  </a:cubicBezTo>
                  <a:cubicBezTo>
                    <a:pt x="3298" y="31824"/>
                    <a:pt x="3376" y="31264"/>
                    <a:pt x="3067" y="30937"/>
                  </a:cubicBezTo>
                  <a:lnTo>
                    <a:pt x="810" y="28198"/>
                  </a:lnTo>
                  <a:lnTo>
                    <a:pt x="810" y="27002"/>
                  </a:lnTo>
                  <a:lnTo>
                    <a:pt x="2508" y="28931"/>
                  </a:lnTo>
                  <a:cubicBezTo>
                    <a:pt x="2662" y="29162"/>
                    <a:pt x="2893" y="29239"/>
                    <a:pt x="3144" y="29239"/>
                  </a:cubicBezTo>
                  <a:cubicBezTo>
                    <a:pt x="3298" y="29239"/>
                    <a:pt x="3472" y="29162"/>
                    <a:pt x="3626" y="29085"/>
                  </a:cubicBezTo>
                  <a:cubicBezTo>
                    <a:pt x="3954" y="28757"/>
                    <a:pt x="4031" y="28275"/>
                    <a:pt x="3704" y="27889"/>
                  </a:cubicBezTo>
                  <a:lnTo>
                    <a:pt x="810" y="24514"/>
                  </a:lnTo>
                  <a:lnTo>
                    <a:pt x="810" y="18554"/>
                  </a:lnTo>
                  <a:lnTo>
                    <a:pt x="4919" y="22740"/>
                  </a:lnTo>
                  <a:lnTo>
                    <a:pt x="5150" y="27234"/>
                  </a:lnTo>
                  <a:cubicBezTo>
                    <a:pt x="5227" y="27716"/>
                    <a:pt x="5555" y="28044"/>
                    <a:pt x="5960" y="28044"/>
                  </a:cubicBezTo>
                  <a:lnTo>
                    <a:pt x="6037" y="28044"/>
                  </a:lnTo>
                  <a:cubicBezTo>
                    <a:pt x="6519" y="27966"/>
                    <a:pt x="6847" y="27639"/>
                    <a:pt x="6751" y="27156"/>
                  </a:cubicBezTo>
                  <a:lnTo>
                    <a:pt x="6597" y="24514"/>
                  </a:lnTo>
                  <a:lnTo>
                    <a:pt x="6597" y="24514"/>
                  </a:lnTo>
                  <a:lnTo>
                    <a:pt x="7484" y="25305"/>
                  </a:lnTo>
                  <a:lnTo>
                    <a:pt x="7715" y="29008"/>
                  </a:lnTo>
                  <a:cubicBezTo>
                    <a:pt x="7812" y="29413"/>
                    <a:pt x="8120" y="29721"/>
                    <a:pt x="8525" y="29721"/>
                  </a:cubicBezTo>
                  <a:lnTo>
                    <a:pt x="8602" y="29721"/>
                  </a:lnTo>
                  <a:cubicBezTo>
                    <a:pt x="9007" y="29644"/>
                    <a:pt x="9412" y="29239"/>
                    <a:pt x="9335" y="28854"/>
                  </a:cubicBezTo>
                  <a:lnTo>
                    <a:pt x="9162" y="27156"/>
                  </a:lnTo>
                  <a:lnTo>
                    <a:pt x="9162" y="27156"/>
                  </a:lnTo>
                  <a:lnTo>
                    <a:pt x="10300" y="28275"/>
                  </a:lnTo>
                  <a:cubicBezTo>
                    <a:pt x="10454" y="28449"/>
                    <a:pt x="10705" y="28526"/>
                    <a:pt x="10936" y="28526"/>
                  </a:cubicBezTo>
                  <a:cubicBezTo>
                    <a:pt x="11090" y="28526"/>
                    <a:pt x="11341" y="28449"/>
                    <a:pt x="11495" y="28275"/>
                  </a:cubicBezTo>
                  <a:cubicBezTo>
                    <a:pt x="11746" y="27966"/>
                    <a:pt x="11823" y="27484"/>
                    <a:pt x="11495" y="27156"/>
                  </a:cubicBezTo>
                  <a:lnTo>
                    <a:pt x="10300" y="25961"/>
                  </a:lnTo>
                  <a:lnTo>
                    <a:pt x="11977" y="26115"/>
                  </a:lnTo>
                  <a:cubicBezTo>
                    <a:pt x="12460" y="26115"/>
                    <a:pt x="12788" y="25787"/>
                    <a:pt x="12865" y="25382"/>
                  </a:cubicBezTo>
                  <a:cubicBezTo>
                    <a:pt x="12865" y="24900"/>
                    <a:pt x="12537" y="24591"/>
                    <a:pt x="12151" y="24514"/>
                  </a:cubicBezTo>
                  <a:lnTo>
                    <a:pt x="8602" y="24186"/>
                  </a:lnTo>
                  <a:lnTo>
                    <a:pt x="7715" y="23299"/>
                  </a:lnTo>
                  <a:lnTo>
                    <a:pt x="10377" y="23550"/>
                  </a:lnTo>
                  <a:cubicBezTo>
                    <a:pt x="10782" y="23550"/>
                    <a:pt x="11187" y="23222"/>
                    <a:pt x="11187" y="22740"/>
                  </a:cubicBezTo>
                  <a:cubicBezTo>
                    <a:pt x="11264" y="22335"/>
                    <a:pt x="10936" y="21930"/>
                    <a:pt x="10454" y="21930"/>
                  </a:cubicBezTo>
                  <a:lnTo>
                    <a:pt x="6037" y="21621"/>
                  </a:lnTo>
                  <a:lnTo>
                    <a:pt x="1929" y="17359"/>
                  </a:lnTo>
                  <a:lnTo>
                    <a:pt x="7715" y="17359"/>
                  </a:lnTo>
                  <a:lnTo>
                    <a:pt x="11090" y="20406"/>
                  </a:lnTo>
                  <a:cubicBezTo>
                    <a:pt x="11264" y="20483"/>
                    <a:pt x="11418" y="20560"/>
                    <a:pt x="11572" y="20560"/>
                  </a:cubicBezTo>
                  <a:cubicBezTo>
                    <a:pt x="11823" y="20560"/>
                    <a:pt x="12055" y="20483"/>
                    <a:pt x="12228" y="20329"/>
                  </a:cubicBezTo>
                  <a:cubicBezTo>
                    <a:pt x="12460" y="20001"/>
                    <a:pt x="12460" y="19442"/>
                    <a:pt x="12151" y="19210"/>
                  </a:cubicBezTo>
                  <a:lnTo>
                    <a:pt x="10126" y="17359"/>
                  </a:lnTo>
                  <a:lnTo>
                    <a:pt x="11341" y="17359"/>
                  </a:lnTo>
                  <a:lnTo>
                    <a:pt x="14080" y="19770"/>
                  </a:lnTo>
                  <a:cubicBezTo>
                    <a:pt x="14234" y="19847"/>
                    <a:pt x="14388" y="19924"/>
                    <a:pt x="14562" y="19924"/>
                  </a:cubicBezTo>
                  <a:cubicBezTo>
                    <a:pt x="14793" y="19924"/>
                    <a:pt x="15044" y="19847"/>
                    <a:pt x="15198" y="19692"/>
                  </a:cubicBezTo>
                  <a:cubicBezTo>
                    <a:pt x="15430" y="19287"/>
                    <a:pt x="15430" y="18805"/>
                    <a:pt x="15121" y="18477"/>
                  </a:cubicBezTo>
                  <a:lnTo>
                    <a:pt x="13829" y="17359"/>
                  </a:lnTo>
                  <a:lnTo>
                    <a:pt x="15430" y="17359"/>
                  </a:lnTo>
                  <a:cubicBezTo>
                    <a:pt x="15835" y="17359"/>
                    <a:pt x="16240" y="17031"/>
                    <a:pt x="16240" y="16549"/>
                  </a:cubicBezTo>
                  <a:cubicBezTo>
                    <a:pt x="16240" y="16144"/>
                    <a:pt x="15835" y="15739"/>
                    <a:pt x="15430" y="15739"/>
                  </a:cubicBezTo>
                  <a:lnTo>
                    <a:pt x="13829" y="15739"/>
                  </a:lnTo>
                  <a:lnTo>
                    <a:pt x="15121" y="14620"/>
                  </a:lnTo>
                  <a:cubicBezTo>
                    <a:pt x="15430" y="14389"/>
                    <a:pt x="15430" y="13906"/>
                    <a:pt x="15198" y="13501"/>
                  </a:cubicBezTo>
                  <a:cubicBezTo>
                    <a:pt x="15023" y="13326"/>
                    <a:pt x="14805" y="13245"/>
                    <a:pt x="14592" y="13245"/>
                  </a:cubicBezTo>
                  <a:cubicBezTo>
                    <a:pt x="14405" y="13245"/>
                    <a:pt x="14224" y="13307"/>
                    <a:pt x="14080" y="13424"/>
                  </a:cubicBezTo>
                  <a:lnTo>
                    <a:pt x="11341" y="15739"/>
                  </a:lnTo>
                  <a:lnTo>
                    <a:pt x="10126" y="15739"/>
                  </a:lnTo>
                  <a:lnTo>
                    <a:pt x="12151" y="13984"/>
                  </a:lnTo>
                  <a:cubicBezTo>
                    <a:pt x="12460" y="13733"/>
                    <a:pt x="12460" y="13173"/>
                    <a:pt x="12228" y="12846"/>
                  </a:cubicBezTo>
                  <a:cubicBezTo>
                    <a:pt x="12053" y="12680"/>
                    <a:pt x="11832" y="12604"/>
                    <a:pt x="11616" y="12604"/>
                  </a:cubicBezTo>
                  <a:cubicBezTo>
                    <a:pt x="11428" y="12604"/>
                    <a:pt x="11242" y="12661"/>
                    <a:pt x="11090" y="12768"/>
                  </a:cubicBezTo>
                  <a:lnTo>
                    <a:pt x="7715" y="15739"/>
                  </a:lnTo>
                  <a:lnTo>
                    <a:pt x="1929" y="15739"/>
                  </a:lnTo>
                  <a:lnTo>
                    <a:pt x="6037" y="11573"/>
                  </a:lnTo>
                  <a:lnTo>
                    <a:pt x="10454" y="11245"/>
                  </a:lnTo>
                  <a:cubicBezTo>
                    <a:pt x="10936" y="11245"/>
                    <a:pt x="11264" y="10840"/>
                    <a:pt x="11187" y="10435"/>
                  </a:cubicBezTo>
                  <a:cubicBezTo>
                    <a:pt x="11187" y="9953"/>
                    <a:pt x="10782" y="9644"/>
                    <a:pt x="10377" y="9644"/>
                  </a:cubicBezTo>
                  <a:lnTo>
                    <a:pt x="7715" y="9798"/>
                  </a:lnTo>
                  <a:lnTo>
                    <a:pt x="8602" y="8988"/>
                  </a:lnTo>
                  <a:lnTo>
                    <a:pt x="12151" y="8680"/>
                  </a:lnTo>
                  <a:cubicBezTo>
                    <a:pt x="12537" y="8603"/>
                    <a:pt x="12865" y="8198"/>
                    <a:pt x="12865" y="7793"/>
                  </a:cubicBezTo>
                  <a:cubicBezTo>
                    <a:pt x="12795" y="7358"/>
                    <a:pt x="12522" y="7048"/>
                    <a:pt x="12115" y="7048"/>
                  </a:cubicBezTo>
                  <a:cubicBezTo>
                    <a:pt x="12071" y="7048"/>
                    <a:pt x="12025" y="7052"/>
                    <a:pt x="11977" y="7060"/>
                  </a:cubicBezTo>
                  <a:lnTo>
                    <a:pt x="10300" y="7233"/>
                  </a:lnTo>
                  <a:lnTo>
                    <a:pt x="11495" y="6018"/>
                  </a:lnTo>
                  <a:cubicBezTo>
                    <a:pt x="11823" y="5710"/>
                    <a:pt x="11746" y="5227"/>
                    <a:pt x="11495" y="4900"/>
                  </a:cubicBezTo>
                  <a:cubicBezTo>
                    <a:pt x="11341" y="4736"/>
                    <a:pt x="11119" y="4654"/>
                    <a:pt x="10897" y="4654"/>
                  </a:cubicBezTo>
                  <a:cubicBezTo>
                    <a:pt x="10676" y="4654"/>
                    <a:pt x="10454" y="4736"/>
                    <a:pt x="10300" y="4900"/>
                  </a:cubicBezTo>
                  <a:lnTo>
                    <a:pt x="9162" y="6018"/>
                  </a:lnTo>
                  <a:lnTo>
                    <a:pt x="9335" y="4340"/>
                  </a:lnTo>
                  <a:cubicBezTo>
                    <a:pt x="9412" y="3858"/>
                    <a:pt x="9007" y="3530"/>
                    <a:pt x="8602" y="3453"/>
                  </a:cubicBezTo>
                  <a:cubicBezTo>
                    <a:pt x="8197" y="3453"/>
                    <a:pt x="7812" y="3781"/>
                    <a:pt x="7715" y="4167"/>
                  </a:cubicBezTo>
                  <a:lnTo>
                    <a:pt x="7484" y="7793"/>
                  </a:lnTo>
                  <a:lnTo>
                    <a:pt x="6597" y="8680"/>
                  </a:lnTo>
                  <a:lnTo>
                    <a:pt x="6751" y="6018"/>
                  </a:lnTo>
                  <a:cubicBezTo>
                    <a:pt x="6847" y="5536"/>
                    <a:pt x="6519" y="5227"/>
                    <a:pt x="6037" y="5131"/>
                  </a:cubicBezTo>
                  <a:cubicBezTo>
                    <a:pt x="5632" y="5131"/>
                    <a:pt x="5227" y="5459"/>
                    <a:pt x="5150" y="5864"/>
                  </a:cubicBezTo>
                  <a:lnTo>
                    <a:pt x="4919" y="10435"/>
                  </a:lnTo>
                  <a:lnTo>
                    <a:pt x="810" y="14620"/>
                  </a:lnTo>
                  <a:lnTo>
                    <a:pt x="810" y="8680"/>
                  </a:lnTo>
                  <a:lnTo>
                    <a:pt x="3704" y="5227"/>
                  </a:lnTo>
                  <a:cubicBezTo>
                    <a:pt x="4031" y="4900"/>
                    <a:pt x="3954" y="4417"/>
                    <a:pt x="3626" y="4089"/>
                  </a:cubicBezTo>
                  <a:cubicBezTo>
                    <a:pt x="3474" y="3982"/>
                    <a:pt x="3289" y="3924"/>
                    <a:pt x="3103" y="3924"/>
                  </a:cubicBezTo>
                  <a:cubicBezTo>
                    <a:pt x="2888" y="3924"/>
                    <a:pt x="2673" y="4001"/>
                    <a:pt x="2508" y="4167"/>
                  </a:cubicBezTo>
                  <a:lnTo>
                    <a:pt x="810" y="6192"/>
                  </a:lnTo>
                  <a:lnTo>
                    <a:pt x="810" y="4977"/>
                  </a:lnTo>
                  <a:lnTo>
                    <a:pt x="3067" y="2238"/>
                  </a:lnTo>
                  <a:cubicBezTo>
                    <a:pt x="3376" y="1852"/>
                    <a:pt x="3298" y="1370"/>
                    <a:pt x="2990" y="1119"/>
                  </a:cubicBezTo>
                  <a:cubicBezTo>
                    <a:pt x="2848" y="977"/>
                    <a:pt x="2677" y="915"/>
                    <a:pt x="2502" y="915"/>
                  </a:cubicBezTo>
                  <a:cubicBezTo>
                    <a:pt x="2273" y="915"/>
                    <a:pt x="2038" y="1022"/>
                    <a:pt x="1852" y="1196"/>
                  </a:cubicBezTo>
                  <a:lnTo>
                    <a:pt x="810" y="2489"/>
                  </a:lnTo>
                  <a:lnTo>
                    <a:pt x="810" y="791"/>
                  </a:lnTo>
                  <a:cubicBezTo>
                    <a:pt x="810" y="406"/>
                    <a:pt x="40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1"/>
          <p:cNvGrpSpPr/>
          <p:nvPr/>
        </p:nvGrpSpPr>
        <p:grpSpPr>
          <a:xfrm>
            <a:off x="7222997" y="2615981"/>
            <a:ext cx="675524" cy="396577"/>
            <a:chOff x="-3623425" y="2141025"/>
            <a:chExt cx="988475" cy="580300"/>
          </a:xfrm>
        </p:grpSpPr>
        <p:sp>
          <p:nvSpPr>
            <p:cNvPr id="702" name="Google Shape;702;p51"/>
            <p:cNvSpPr/>
            <p:nvPr/>
          </p:nvSpPr>
          <p:spPr>
            <a:xfrm>
              <a:off x="-3623425" y="2141025"/>
              <a:ext cx="988475" cy="160325"/>
            </a:xfrm>
            <a:custGeom>
              <a:avLst/>
              <a:gdLst/>
              <a:ahLst/>
              <a:cxnLst/>
              <a:rect l="l" t="t" r="r" b="b"/>
              <a:pathLst>
                <a:path w="39539" h="6413" extrusionOk="0">
                  <a:moveTo>
                    <a:pt x="38486" y="1"/>
                  </a:moveTo>
                  <a:cubicBezTo>
                    <a:pt x="38262" y="1"/>
                    <a:pt x="38040" y="78"/>
                    <a:pt x="37861" y="222"/>
                  </a:cubicBezTo>
                  <a:lnTo>
                    <a:pt x="33521" y="3847"/>
                  </a:lnTo>
                  <a:cubicBezTo>
                    <a:pt x="33396" y="3963"/>
                    <a:pt x="33251" y="4021"/>
                    <a:pt x="33109" y="4021"/>
                  </a:cubicBezTo>
                  <a:cubicBezTo>
                    <a:pt x="32967" y="4021"/>
                    <a:pt x="32827" y="3963"/>
                    <a:pt x="32711" y="3847"/>
                  </a:cubicBezTo>
                  <a:lnTo>
                    <a:pt x="29413" y="1109"/>
                  </a:lnTo>
                  <a:cubicBezTo>
                    <a:pt x="28931" y="713"/>
                    <a:pt x="28347" y="516"/>
                    <a:pt x="27764" y="516"/>
                  </a:cubicBezTo>
                  <a:cubicBezTo>
                    <a:pt x="27181" y="516"/>
                    <a:pt x="26597" y="713"/>
                    <a:pt x="26115" y="1109"/>
                  </a:cubicBezTo>
                  <a:lnTo>
                    <a:pt x="22817" y="3847"/>
                  </a:lnTo>
                  <a:cubicBezTo>
                    <a:pt x="22701" y="3963"/>
                    <a:pt x="22561" y="4021"/>
                    <a:pt x="22422" y="4021"/>
                  </a:cubicBezTo>
                  <a:cubicBezTo>
                    <a:pt x="22282" y="4021"/>
                    <a:pt x="22142" y="3963"/>
                    <a:pt x="22026" y="3847"/>
                  </a:cubicBezTo>
                  <a:lnTo>
                    <a:pt x="18805" y="1109"/>
                  </a:lnTo>
                  <a:cubicBezTo>
                    <a:pt x="18323" y="713"/>
                    <a:pt x="17720" y="516"/>
                    <a:pt x="17118" y="516"/>
                  </a:cubicBezTo>
                  <a:cubicBezTo>
                    <a:pt x="16515" y="516"/>
                    <a:pt x="15912" y="713"/>
                    <a:pt x="15430" y="1109"/>
                  </a:cubicBezTo>
                  <a:lnTo>
                    <a:pt x="12209" y="3847"/>
                  </a:lnTo>
                  <a:cubicBezTo>
                    <a:pt x="12093" y="3963"/>
                    <a:pt x="11934" y="4021"/>
                    <a:pt x="11775" y="4021"/>
                  </a:cubicBezTo>
                  <a:cubicBezTo>
                    <a:pt x="11616" y="4021"/>
                    <a:pt x="11457" y="3963"/>
                    <a:pt x="11341" y="3847"/>
                  </a:cubicBezTo>
                  <a:lnTo>
                    <a:pt x="8120" y="1109"/>
                  </a:lnTo>
                  <a:cubicBezTo>
                    <a:pt x="7638" y="713"/>
                    <a:pt x="7036" y="516"/>
                    <a:pt x="6433" y="516"/>
                  </a:cubicBezTo>
                  <a:cubicBezTo>
                    <a:pt x="5830" y="516"/>
                    <a:pt x="5227" y="713"/>
                    <a:pt x="4745" y="1109"/>
                  </a:cubicBezTo>
                  <a:lnTo>
                    <a:pt x="483" y="4735"/>
                  </a:lnTo>
                  <a:cubicBezTo>
                    <a:pt x="78" y="5043"/>
                    <a:pt x="1" y="5699"/>
                    <a:pt x="329" y="6104"/>
                  </a:cubicBezTo>
                  <a:cubicBezTo>
                    <a:pt x="560" y="6335"/>
                    <a:pt x="811" y="6413"/>
                    <a:pt x="1119" y="6413"/>
                  </a:cubicBezTo>
                  <a:cubicBezTo>
                    <a:pt x="1293" y="6413"/>
                    <a:pt x="1524" y="6335"/>
                    <a:pt x="1698" y="6181"/>
                  </a:cubicBezTo>
                  <a:lnTo>
                    <a:pt x="6037" y="2555"/>
                  </a:lnTo>
                  <a:cubicBezTo>
                    <a:pt x="6153" y="2478"/>
                    <a:pt x="6293" y="2440"/>
                    <a:pt x="6433" y="2440"/>
                  </a:cubicBezTo>
                  <a:cubicBezTo>
                    <a:pt x="6573" y="2440"/>
                    <a:pt x="6713" y="2478"/>
                    <a:pt x="6828" y="2555"/>
                  </a:cubicBezTo>
                  <a:lnTo>
                    <a:pt x="10126" y="5294"/>
                  </a:lnTo>
                  <a:cubicBezTo>
                    <a:pt x="10608" y="5738"/>
                    <a:pt x="11192" y="5959"/>
                    <a:pt x="11775" y="5959"/>
                  </a:cubicBezTo>
                  <a:cubicBezTo>
                    <a:pt x="12359" y="5959"/>
                    <a:pt x="12942" y="5738"/>
                    <a:pt x="13424" y="5294"/>
                  </a:cubicBezTo>
                  <a:lnTo>
                    <a:pt x="16722" y="2555"/>
                  </a:lnTo>
                  <a:cubicBezTo>
                    <a:pt x="16838" y="2478"/>
                    <a:pt x="16978" y="2440"/>
                    <a:pt x="17118" y="2440"/>
                  </a:cubicBezTo>
                  <a:cubicBezTo>
                    <a:pt x="17258" y="2440"/>
                    <a:pt x="17397" y="2478"/>
                    <a:pt x="17513" y="2555"/>
                  </a:cubicBezTo>
                  <a:lnTo>
                    <a:pt x="20811" y="5294"/>
                  </a:lnTo>
                  <a:cubicBezTo>
                    <a:pt x="21293" y="5738"/>
                    <a:pt x="21877" y="5959"/>
                    <a:pt x="22460" y="5959"/>
                  </a:cubicBezTo>
                  <a:cubicBezTo>
                    <a:pt x="23044" y="5959"/>
                    <a:pt x="23627" y="5738"/>
                    <a:pt x="24109" y="5294"/>
                  </a:cubicBezTo>
                  <a:lnTo>
                    <a:pt x="27407" y="2555"/>
                  </a:lnTo>
                  <a:cubicBezTo>
                    <a:pt x="27523" y="2478"/>
                    <a:pt x="27663" y="2440"/>
                    <a:pt x="27805" y="2440"/>
                  </a:cubicBezTo>
                  <a:cubicBezTo>
                    <a:pt x="27947" y="2440"/>
                    <a:pt x="28092" y="2478"/>
                    <a:pt x="28217" y="2555"/>
                  </a:cubicBezTo>
                  <a:lnTo>
                    <a:pt x="31419" y="5294"/>
                  </a:lnTo>
                  <a:cubicBezTo>
                    <a:pt x="31901" y="5738"/>
                    <a:pt x="32504" y="5959"/>
                    <a:pt x="33106" y="5959"/>
                  </a:cubicBezTo>
                  <a:cubicBezTo>
                    <a:pt x="33709" y="5959"/>
                    <a:pt x="34312" y="5738"/>
                    <a:pt x="34794" y="5294"/>
                  </a:cubicBezTo>
                  <a:lnTo>
                    <a:pt x="39056" y="1668"/>
                  </a:lnTo>
                  <a:cubicBezTo>
                    <a:pt x="39461" y="1359"/>
                    <a:pt x="39538" y="704"/>
                    <a:pt x="39211" y="318"/>
                  </a:cubicBezTo>
                  <a:cubicBezTo>
                    <a:pt x="39005" y="102"/>
                    <a:pt x="38744" y="1"/>
                    <a:pt x="38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p:nvPr/>
          </p:nvSpPr>
          <p:spPr>
            <a:xfrm>
              <a:off x="-3623425" y="2280300"/>
              <a:ext cx="988475" cy="161850"/>
            </a:xfrm>
            <a:custGeom>
              <a:avLst/>
              <a:gdLst/>
              <a:ahLst/>
              <a:cxnLst/>
              <a:rect l="l" t="t" r="r" b="b"/>
              <a:pathLst>
                <a:path w="39539" h="6474" extrusionOk="0">
                  <a:moveTo>
                    <a:pt x="38422" y="1"/>
                  </a:moveTo>
                  <a:cubicBezTo>
                    <a:pt x="38220" y="1"/>
                    <a:pt x="38023" y="67"/>
                    <a:pt x="37861" y="205"/>
                  </a:cubicBezTo>
                  <a:lnTo>
                    <a:pt x="33521" y="3908"/>
                  </a:lnTo>
                  <a:cubicBezTo>
                    <a:pt x="33396" y="3985"/>
                    <a:pt x="33251" y="4024"/>
                    <a:pt x="33109" y="4024"/>
                  </a:cubicBezTo>
                  <a:cubicBezTo>
                    <a:pt x="32967" y="4024"/>
                    <a:pt x="32827" y="3985"/>
                    <a:pt x="32711" y="3908"/>
                  </a:cubicBezTo>
                  <a:lnTo>
                    <a:pt x="29413" y="1092"/>
                  </a:lnTo>
                  <a:cubicBezTo>
                    <a:pt x="28931" y="687"/>
                    <a:pt x="28347" y="485"/>
                    <a:pt x="27764" y="485"/>
                  </a:cubicBezTo>
                  <a:cubicBezTo>
                    <a:pt x="27181" y="485"/>
                    <a:pt x="26597" y="687"/>
                    <a:pt x="26115" y="1092"/>
                  </a:cubicBezTo>
                  <a:lnTo>
                    <a:pt x="22817" y="3908"/>
                  </a:lnTo>
                  <a:cubicBezTo>
                    <a:pt x="22701" y="3985"/>
                    <a:pt x="22561" y="4024"/>
                    <a:pt x="22422" y="4024"/>
                  </a:cubicBezTo>
                  <a:cubicBezTo>
                    <a:pt x="22282" y="4024"/>
                    <a:pt x="22142" y="3985"/>
                    <a:pt x="22026" y="3908"/>
                  </a:cubicBezTo>
                  <a:lnTo>
                    <a:pt x="18805" y="1092"/>
                  </a:lnTo>
                  <a:cubicBezTo>
                    <a:pt x="18323" y="687"/>
                    <a:pt x="17720" y="485"/>
                    <a:pt x="17118" y="485"/>
                  </a:cubicBezTo>
                  <a:cubicBezTo>
                    <a:pt x="16515" y="485"/>
                    <a:pt x="15912" y="687"/>
                    <a:pt x="15430" y="1092"/>
                  </a:cubicBezTo>
                  <a:lnTo>
                    <a:pt x="12209" y="3908"/>
                  </a:lnTo>
                  <a:cubicBezTo>
                    <a:pt x="12093" y="3985"/>
                    <a:pt x="11934" y="4024"/>
                    <a:pt x="11775" y="4024"/>
                  </a:cubicBezTo>
                  <a:cubicBezTo>
                    <a:pt x="11616" y="4024"/>
                    <a:pt x="11457" y="3985"/>
                    <a:pt x="11341" y="3908"/>
                  </a:cubicBezTo>
                  <a:lnTo>
                    <a:pt x="8120" y="1092"/>
                  </a:lnTo>
                  <a:cubicBezTo>
                    <a:pt x="7638" y="687"/>
                    <a:pt x="7036" y="485"/>
                    <a:pt x="6433" y="485"/>
                  </a:cubicBezTo>
                  <a:cubicBezTo>
                    <a:pt x="5830" y="485"/>
                    <a:pt x="5227" y="687"/>
                    <a:pt x="4745" y="1092"/>
                  </a:cubicBezTo>
                  <a:lnTo>
                    <a:pt x="483" y="4776"/>
                  </a:lnTo>
                  <a:cubicBezTo>
                    <a:pt x="78" y="5104"/>
                    <a:pt x="1" y="5740"/>
                    <a:pt x="329" y="6145"/>
                  </a:cubicBezTo>
                  <a:cubicBezTo>
                    <a:pt x="560" y="6319"/>
                    <a:pt x="811" y="6473"/>
                    <a:pt x="1119" y="6473"/>
                  </a:cubicBezTo>
                  <a:cubicBezTo>
                    <a:pt x="1293" y="6473"/>
                    <a:pt x="1524" y="6396"/>
                    <a:pt x="1698" y="6223"/>
                  </a:cubicBezTo>
                  <a:lnTo>
                    <a:pt x="6037" y="2616"/>
                  </a:lnTo>
                  <a:cubicBezTo>
                    <a:pt x="6153" y="2491"/>
                    <a:pt x="6293" y="2428"/>
                    <a:pt x="6433" y="2428"/>
                  </a:cubicBezTo>
                  <a:cubicBezTo>
                    <a:pt x="6573" y="2428"/>
                    <a:pt x="6713" y="2491"/>
                    <a:pt x="6828" y="2616"/>
                  </a:cubicBezTo>
                  <a:lnTo>
                    <a:pt x="10126" y="5355"/>
                  </a:lnTo>
                  <a:cubicBezTo>
                    <a:pt x="10608" y="5750"/>
                    <a:pt x="11192" y="5948"/>
                    <a:pt x="11775" y="5948"/>
                  </a:cubicBezTo>
                  <a:cubicBezTo>
                    <a:pt x="12359" y="5948"/>
                    <a:pt x="12942" y="5750"/>
                    <a:pt x="13424" y="5355"/>
                  </a:cubicBezTo>
                  <a:lnTo>
                    <a:pt x="16722" y="2616"/>
                  </a:lnTo>
                  <a:cubicBezTo>
                    <a:pt x="16838" y="2491"/>
                    <a:pt x="16978" y="2428"/>
                    <a:pt x="17118" y="2428"/>
                  </a:cubicBezTo>
                  <a:cubicBezTo>
                    <a:pt x="17258" y="2428"/>
                    <a:pt x="17397" y="2491"/>
                    <a:pt x="17513" y="2616"/>
                  </a:cubicBezTo>
                  <a:lnTo>
                    <a:pt x="20811" y="5355"/>
                  </a:lnTo>
                  <a:cubicBezTo>
                    <a:pt x="21293" y="5750"/>
                    <a:pt x="21877" y="5948"/>
                    <a:pt x="22460" y="5948"/>
                  </a:cubicBezTo>
                  <a:cubicBezTo>
                    <a:pt x="23044" y="5948"/>
                    <a:pt x="23627" y="5750"/>
                    <a:pt x="24109" y="5355"/>
                  </a:cubicBezTo>
                  <a:lnTo>
                    <a:pt x="27407" y="2616"/>
                  </a:lnTo>
                  <a:cubicBezTo>
                    <a:pt x="27523" y="2491"/>
                    <a:pt x="27663" y="2428"/>
                    <a:pt x="27805" y="2428"/>
                  </a:cubicBezTo>
                  <a:cubicBezTo>
                    <a:pt x="27947" y="2428"/>
                    <a:pt x="28092" y="2491"/>
                    <a:pt x="28217" y="2616"/>
                  </a:cubicBezTo>
                  <a:lnTo>
                    <a:pt x="31419" y="5355"/>
                  </a:lnTo>
                  <a:cubicBezTo>
                    <a:pt x="31901" y="5750"/>
                    <a:pt x="32504" y="5948"/>
                    <a:pt x="33106" y="5948"/>
                  </a:cubicBezTo>
                  <a:cubicBezTo>
                    <a:pt x="33709" y="5948"/>
                    <a:pt x="34312" y="5750"/>
                    <a:pt x="34794" y="5355"/>
                  </a:cubicBezTo>
                  <a:lnTo>
                    <a:pt x="39056" y="1729"/>
                  </a:lnTo>
                  <a:cubicBezTo>
                    <a:pt x="39461" y="1324"/>
                    <a:pt x="39538" y="764"/>
                    <a:pt x="39211" y="359"/>
                  </a:cubicBezTo>
                  <a:cubicBezTo>
                    <a:pt x="38988" y="125"/>
                    <a:pt x="38700" y="1"/>
                    <a:pt x="38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1"/>
            <p:cNvSpPr/>
            <p:nvPr/>
          </p:nvSpPr>
          <p:spPr>
            <a:xfrm>
              <a:off x="-3623425" y="2420275"/>
              <a:ext cx="988475" cy="162675"/>
            </a:xfrm>
            <a:custGeom>
              <a:avLst/>
              <a:gdLst/>
              <a:ahLst/>
              <a:cxnLst/>
              <a:rect l="l" t="t" r="r" b="b"/>
              <a:pathLst>
                <a:path w="39539" h="6507" extrusionOk="0">
                  <a:moveTo>
                    <a:pt x="38497" y="1"/>
                  </a:moveTo>
                  <a:cubicBezTo>
                    <a:pt x="38269" y="1"/>
                    <a:pt x="38043" y="83"/>
                    <a:pt x="37861" y="238"/>
                  </a:cubicBezTo>
                  <a:lnTo>
                    <a:pt x="33521" y="3844"/>
                  </a:lnTo>
                  <a:cubicBezTo>
                    <a:pt x="33396" y="3970"/>
                    <a:pt x="33251" y="4033"/>
                    <a:pt x="33109" y="4033"/>
                  </a:cubicBezTo>
                  <a:cubicBezTo>
                    <a:pt x="32967" y="4033"/>
                    <a:pt x="32827" y="3970"/>
                    <a:pt x="32711" y="3844"/>
                  </a:cubicBezTo>
                  <a:lnTo>
                    <a:pt x="29413" y="1106"/>
                  </a:lnTo>
                  <a:cubicBezTo>
                    <a:pt x="28931" y="710"/>
                    <a:pt x="28347" y="513"/>
                    <a:pt x="27764" y="513"/>
                  </a:cubicBezTo>
                  <a:cubicBezTo>
                    <a:pt x="27181" y="513"/>
                    <a:pt x="26597" y="710"/>
                    <a:pt x="26115" y="1106"/>
                  </a:cubicBezTo>
                  <a:lnTo>
                    <a:pt x="22817" y="3844"/>
                  </a:lnTo>
                  <a:cubicBezTo>
                    <a:pt x="22701" y="3970"/>
                    <a:pt x="22561" y="4033"/>
                    <a:pt x="22422" y="4033"/>
                  </a:cubicBezTo>
                  <a:cubicBezTo>
                    <a:pt x="22282" y="4033"/>
                    <a:pt x="22142" y="3970"/>
                    <a:pt x="22026" y="3844"/>
                  </a:cubicBezTo>
                  <a:lnTo>
                    <a:pt x="18805" y="1106"/>
                  </a:lnTo>
                  <a:cubicBezTo>
                    <a:pt x="18323" y="710"/>
                    <a:pt x="17720" y="513"/>
                    <a:pt x="17118" y="513"/>
                  </a:cubicBezTo>
                  <a:cubicBezTo>
                    <a:pt x="16515" y="513"/>
                    <a:pt x="15912" y="710"/>
                    <a:pt x="15430" y="1106"/>
                  </a:cubicBezTo>
                  <a:lnTo>
                    <a:pt x="12209" y="3844"/>
                  </a:lnTo>
                  <a:cubicBezTo>
                    <a:pt x="12093" y="3970"/>
                    <a:pt x="11934" y="4033"/>
                    <a:pt x="11775" y="4033"/>
                  </a:cubicBezTo>
                  <a:cubicBezTo>
                    <a:pt x="11616" y="4033"/>
                    <a:pt x="11457" y="3970"/>
                    <a:pt x="11341" y="3844"/>
                  </a:cubicBezTo>
                  <a:lnTo>
                    <a:pt x="8120" y="1106"/>
                  </a:lnTo>
                  <a:cubicBezTo>
                    <a:pt x="7638" y="710"/>
                    <a:pt x="7036" y="513"/>
                    <a:pt x="6433" y="513"/>
                  </a:cubicBezTo>
                  <a:cubicBezTo>
                    <a:pt x="5830" y="513"/>
                    <a:pt x="5227" y="710"/>
                    <a:pt x="4745" y="1106"/>
                  </a:cubicBezTo>
                  <a:lnTo>
                    <a:pt x="483" y="4732"/>
                  </a:lnTo>
                  <a:cubicBezTo>
                    <a:pt x="78" y="5137"/>
                    <a:pt x="1" y="5696"/>
                    <a:pt x="329" y="6101"/>
                  </a:cubicBezTo>
                  <a:cubicBezTo>
                    <a:pt x="560" y="6332"/>
                    <a:pt x="811" y="6506"/>
                    <a:pt x="1119" y="6506"/>
                  </a:cubicBezTo>
                  <a:cubicBezTo>
                    <a:pt x="1293" y="6506"/>
                    <a:pt x="1524" y="6410"/>
                    <a:pt x="1698" y="6255"/>
                  </a:cubicBezTo>
                  <a:lnTo>
                    <a:pt x="6037" y="2552"/>
                  </a:lnTo>
                  <a:cubicBezTo>
                    <a:pt x="6153" y="2475"/>
                    <a:pt x="6293" y="2437"/>
                    <a:pt x="6433" y="2437"/>
                  </a:cubicBezTo>
                  <a:cubicBezTo>
                    <a:pt x="6573" y="2437"/>
                    <a:pt x="6713" y="2475"/>
                    <a:pt x="6828" y="2552"/>
                  </a:cubicBezTo>
                  <a:lnTo>
                    <a:pt x="10126" y="5368"/>
                  </a:lnTo>
                  <a:cubicBezTo>
                    <a:pt x="10608" y="5773"/>
                    <a:pt x="11192" y="5976"/>
                    <a:pt x="11775" y="5976"/>
                  </a:cubicBezTo>
                  <a:cubicBezTo>
                    <a:pt x="12359" y="5976"/>
                    <a:pt x="12942" y="5773"/>
                    <a:pt x="13424" y="5368"/>
                  </a:cubicBezTo>
                  <a:lnTo>
                    <a:pt x="16722" y="2552"/>
                  </a:lnTo>
                  <a:cubicBezTo>
                    <a:pt x="16838" y="2475"/>
                    <a:pt x="16978" y="2437"/>
                    <a:pt x="17118" y="2437"/>
                  </a:cubicBezTo>
                  <a:cubicBezTo>
                    <a:pt x="17258" y="2437"/>
                    <a:pt x="17397" y="2475"/>
                    <a:pt x="17513" y="2552"/>
                  </a:cubicBezTo>
                  <a:lnTo>
                    <a:pt x="20811" y="5368"/>
                  </a:lnTo>
                  <a:cubicBezTo>
                    <a:pt x="21293" y="5773"/>
                    <a:pt x="21877" y="5976"/>
                    <a:pt x="22460" y="5976"/>
                  </a:cubicBezTo>
                  <a:cubicBezTo>
                    <a:pt x="23044" y="5976"/>
                    <a:pt x="23627" y="5773"/>
                    <a:pt x="24109" y="5368"/>
                  </a:cubicBezTo>
                  <a:lnTo>
                    <a:pt x="27407" y="2552"/>
                  </a:lnTo>
                  <a:cubicBezTo>
                    <a:pt x="27523" y="2475"/>
                    <a:pt x="27663" y="2437"/>
                    <a:pt x="27805" y="2437"/>
                  </a:cubicBezTo>
                  <a:cubicBezTo>
                    <a:pt x="27947" y="2437"/>
                    <a:pt x="28092" y="2475"/>
                    <a:pt x="28217" y="2552"/>
                  </a:cubicBezTo>
                  <a:lnTo>
                    <a:pt x="31419" y="5368"/>
                  </a:lnTo>
                  <a:cubicBezTo>
                    <a:pt x="31901" y="5773"/>
                    <a:pt x="32504" y="5976"/>
                    <a:pt x="33106" y="5976"/>
                  </a:cubicBezTo>
                  <a:cubicBezTo>
                    <a:pt x="33709" y="5976"/>
                    <a:pt x="34312" y="5773"/>
                    <a:pt x="34794" y="5368"/>
                  </a:cubicBezTo>
                  <a:lnTo>
                    <a:pt x="39056" y="1684"/>
                  </a:lnTo>
                  <a:cubicBezTo>
                    <a:pt x="39461" y="1356"/>
                    <a:pt x="39538" y="797"/>
                    <a:pt x="39211" y="315"/>
                  </a:cubicBezTo>
                  <a:cubicBezTo>
                    <a:pt x="39008" y="102"/>
                    <a:pt x="38751" y="1"/>
                    <a:pt x="38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3623425" y="2559975"/>
              <a:ext cx="988475" cy="161350"/>
            </a:xfrm>
            <a:custGeom>
              <a:avLst/>
              <a:gdLst/>
              <a:ahLst/>
              <a:cxnLst/>
              <a:rect l="l" t="t" r="r" b="b"/>
              <a:pathLst>
                <a:path w="39539" h="6454" extrusionOk="0">
                  <a:moveTo>
                    <a:pt x="38457" y="1"/>
                  </a:moveTo>
                  <a:cubicBezTo>
                    <a:pt x="38243" y="1"/>
                    <a:pt x="38033" y="82"/>
                    <a:pt x="37861" y="262"/>
                  </a:cubicBezTo>
                  <a:lnTo>
                    <a:pt x="33521" y="3888"/>
                  </a:lnTo>
                  <a:cubicBezTo>
                    <a:pt x="33396" y="4004"/>
                    <a:pt x="33251" y="4062"/>
                    <a:pt x="33109" y="4062"/>
                  </a:cubicBezTo>
                  <a:cubicBezTo>
                    <a:pt x="32967" y="4062"/>
                    <a:pt x="32827" y="4004"/>
                    <a:pt x="32711" y="3888"/>
                  </a:cubicBezTo>
                  <a:lnTo>
                    <a:pt x="29413" y="1149"/>
                  </a:lnTo>
                  <a:cubicBezTo>
                    <a:pt x="28931" y="744"/>
                    <a:pt x="28347" y="542"/>
                    <a:pt x="27764" y="542"/>
                  </a:cubicBezTo>
                  <a:cubicBezTo>
                    <a:pt x="27181" y="542"/>
                    <a:pt x="26597" y="744"/>
                    <a:pt x="26115" y="1149"/>
                  </a:cubicBezTo>
                  <a:lnTo>
                    <a:pt x="22817" y="3888"/>
                  </a:lnTo>
                  <a:cubicBezTo>
                    <a:pt x="22701" y="4004"/>
                    <a:pt x="22561" y="4062"/>
                    <a:pt x="22422" y="4062"/>
                  </a:cubicBezTo>
                  <a:cubicBezTo>
                    <a:pt x="22282" y="4062"/>
                    <a:pt x="22142" y="4004"/>
                    <a:pt x="22026" y="3888"/>
                  </a:cubicBezTo>
                  <a:lnTo>
                    <a:pt x="18805" y="1149"/>
                  </a:lnTo>
                  <a:cubicBezTo>
                    <a:pt x="18323" y="744"/>
                    <a:pt x="17720" y="542"/>
                    <a:pt x="17118" y="542"/>
                  </a:cubicBezTo>
                  <a:cubicBezTo>
                    <a:pt x="16515" y="542"/>
                    <a:pt x="15912" y="744"/>
                    <a:pt x="15430" y="1149"/>
                  </a:cubicBezTo>
                  <a:lnTo>
                    <a:pt x="12209" y="3888"/>
                  </a:lnTo>
                  <a:cubicBezTo>
                    <a:pt x="12093" y="4004"/>
                    <a:pt x="11934" y="4062"/>
                    <a:pt x="11775" y="4062"/>
                  </a:cubicBezTo>
                  <a:cubicBezTo>
                    <a:pt x="11616" y="4062"/>
                    <a:pt x="11457" y="4004"/>
                    <a:pt x="11341" y="3888"/>
                  </a:cubicBezTo>
                  <a:lnTo>
                    <a:pt x="8120" y="1149"/>
                  </a:lnTo>
                  <a:cubicBezTo>
                    <a:pt x="7638" y="744"/>
                    <a:pt x="7036" y="542"/>
                    <a:pt x="6433" y="542"/>
                  </a:cubicBezTo>
                  <a:cubicBezTo>
                    <a:pt x="5830" y="542"/>
                    <a:pt x="5227" y="744"/>
                    <a:pt x="4745" y="1149"/>
                  </a:cubicBezTo>
                  <a:lnTo>
                    <a:pt x="483" y="4775"/>
                  </a:lnTo>
                  <a:cubicBezTo>
                    <a:pt x="78" y="5084"/>
                    <a:pt x="1" y="5740"/>
                    <a:pt x="329" y="6125"/>
                  </a:cubicBezTo>
                  <a:cubicBezTo>
                    <a:pt x="560" y="6376"/>
                    <a:pt x="811" y="6453"/>
                    <a:pt x="1119" y="6453"/>
                  </a:cubicBezTo>
                  <a:cubicBezTo>
                    <a:pt x="1293" y="6453"/>
                    <a:pt x="1524" y="6376"/>
                    <a:pt x="1698" y="6222"/>
                  </a:cubicBezTo>
                  <a:lnTo>
                    <a:pt x="6037" y="2596"/>
                  </a:lnTo>
                  <a:cubicBezTo>
                    <a:pt x="6153" y="2480"/>
                    <a:pt x="6293" y="2422"/>
                    <a:pt x="6433" y="2422"/>
                  </a:cubicBezTo>
                  <a:cubicBezTo>
                    <a:pt x="6573" y="2422"/>
                    <a:pt x="6713" y="2480"/>
                    <a:pt x="6828" y="2596"/>
                  </a:cubicBezTo>
                  <a:lnTo>
                    <a:pt x="10126" y="5335"/>
                  </a:lnTo>
                  <a:cubicBezTo>
                    <a:pt x="10608" y="5778"/>
                    <a:pt x="11192" y="6000"/>
                    <a:pt x="11775" y="6000"/>
                  </a:cubicBezTo>
                  <a:cubicBezTo>
                    <a:pt x="12359" y="6000"/>
                    <a:pt x="12942" y="5778"/>
                    <a:pt x="13424" y="5335"/>
                  </a:cubicBezTo>
                  <a:lnTo>
                    <a:pt x="16722" y="2596"/>
                  </a:lnTo>
                  <a:cubicBezTo>
                    <a:pt x="16838" y="2480"/>
                    <a:pt x="16978" y="2422"/>
                    <a:pt x="17118" y="2422"/>
                  </a:cubicBezTo>
                  <a:cubicBezTo>
                    <a:pt x="17258" y="2422"/>
                    <a:pt x="17397" y="2480"/>
                    <a:pt x="17513" y="2596"/>
                  </a:cubicBezTo>
                  <a:lnTo>
                    <a:pt x="20811" y="5335"/>
                  </a:lnTo>
                  <a:cubicBezTo>
                    <a:pt x="21293" y="5778"/>
                    <a:pt x="21877" y="6000"/>
                    <a:pt x="22460" y="6000"/>
                  </a:cubicBezTo>
                  <a:cubicBezTo>
                    <a:pt x="23044" y="6000"/>
                    <a:pt x="23627" y="5778"/>
                    <a:pt x="24109" y="5335"/>
                  </a:cubicBezTo>
                  <a:lnTo>
                    <a:pt x="27407" y="2596"/>
                  </a:lnTo>
                  <a:cubicBezTo>
                    <a:pt x="27523" y="2480"/>
                    <a:pt x="27663" y="2422"/>
                    <a:pt x="27805" y="2422"/>
                  </a:cubicBezTo>
                  <a:cubicBezTo>
                    <a:pt x="27947" y="2422"/>
                    <a:pt x="28092" y="2480"/>
                    <a:pt x="28217" y="2596"/>
                  </a:cubicBezTo>
                  <a:lnTo>
                    <a:pt x="31419" y="5335"/>
                  </a:lnTo>
                  <a:cubicBezTo>
                    <a:pt x="31901" y="5778"/>
                    <a:pt x="32504" y="6000"/>
                    <a:pt x="33106" y="6000"/>
                  </a:cubicBezTo>
                  <a:cubicBezTo>
                    <a:pt x="33709" y="6000"/>
                    <a:pt x="34312" y="5778"/>
                    <a:pt x="34794" y="5335"/>
                  </a:cubicBezTo>
                  <a:lnTo>
                    <a:pt x="39056" y="1709"/>
                  </a:lnTo>
                  <a:cubicBezTo>
                    <a:pt x="39461" y="1400"/>
                    <a:pt x="39538" y="744"/>
                    <a:pt x="39211" y="339"/>
                  </a:cubicBezTo>
                  <a:cubicBezTo>
                    <a:pt x="38997" y="126"/>
                    <a:pt x="38724" y="1"/>
                    <a:pt x="3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3129200" y="2141025"/>
              <a:ext cx="494250" cy="149000"/>
            </a:xfrm>
            <a:custGeom>
              <a:avLst/>
              <a:gdLst/>
              <a:ahLst/>
              <a:cxnLst/>
              <a:rect l="l" t="t" r="r" b="b"/>
              <a:pathLst>
                <a:path w="19770" h="5960" extrusionOk="0">
                  <a:moveTo>
                    <a:pt x="18717" y="1"/>
                  </a:moveTo>
                  <a:cubicBezTo>
                    <a:pt x="18493" y="1"/>
                    <a:pt x="18271" y="78"/>
                    <a:pt x="18092" y="222"/>
                  </a:cubicBezTo>
                  <a:lnTo>
                    <a:pt x="13752" y="3847"/>
                  </a:lnTo>
                  <a:cubicBezTo>
                    <a:pt x="13627" y="3963"/>
                    <a:pt x="13482" y="4021"/>
                    <a:pt x="13340" y="4021"/>
                  </a:cubicBezTo>
                  <a:cubicBezTo>
                    <a:pt x="13198" y="4021"/>
                    <a:pt x="13058" y="3963"/>
                    <a:pt x="12942" y="3847"/>
                  </a:cubicBezTo>
                  <a:lnTo>
                    <a:pt x="9644" y="1109"/>
                  </a:lnTo>
                  <a:cubicBezTo>
                    <a:pt x="9162" y="713"/>
                    <a:pt x="8578" y="516"/>
                    <a:pt x="7995" y="516"/>
                  </a:cubicBezTo>
                  <a:cubicBezTo>
                    <a:pt x="7412" y="516"/>
                    <a:pt x="6828" y="713"/>
                    <a:pt x="6346" y="1109"/>
                  </a:cubicBezTo>
                  <a:lnTo>
                    <a:pt x="3048" y="3847"/>
                  </a:lnTo>
                  <a:cubicBezTo>
                    <a:pt x="2932" y="3963"/>
                    <a:pt x="2792" y="4021"/>
                    <a:pt x="2653" y="4021"/>
                  </a:cubicBezTo>
                  <a:cubicBezTo>
                    <a:pt x="2513" y="4021"/>
                    <a:pt x="2373" y="3963"/>
                    <a:pt x="2257" y="3847"/>
                  </a:cubicBezTo>
                  <a:lnTo>
                    <a:pt x="1" y="1919"/>
                  </a:lnTo>
                  <a:lnTo>
                    <a:pt x="1" y="4484"/>
                  </a:lnTo>
                  <a:lnTo>
                    <a:pt x="1042" y="5294"/>
                  </a:lnTo>
                  <a:cubicBezTo>
                    <a:pt x="1524" y="5738"/>
                    <a:pt x="2108" y="5959"/>
                    <a:pt x="2691" y="5959"/>
                  </a:cubicBezTo>
                  <a:cubicBezTo>
                    <a:pt x="3275" y="5959"/>
                    <a:pt x="3858" y="5738"/>
                    <a:pt x="4340" y="5294"/>
                  </a:cubicBezTo>
                  <a:lnTo>
                    <a:pt x="7638" y="2555"/>
                  </a:lnTo>
                  <a:cubicBezTo>
                    <a:pt x="7754" y="2478"/>
                    <a:pt x="7894" y="2440"/>
                    <a:pt x="8036" y="2440"/>
                  </a:cubicBezTo>
                  <a:cubicBezTo>
                    <a:pt x="8178" y="2440"/>
                    <a:pt x="8323" y="2478"/>
                    <a:pt x="8448" y="2555"/>
                  </a:cubicBezTo>
                  <a:lnTo>
                    <a:pt x="11650" y="5294"/>
                  </a:lnTo>
                  <a:cubicBezTo>
                    <a:pt x="12132" y="5738"/>
                    <a:pt x="12735" y="5959"/>
                    <a:pt x="13337" y="5959"/>
                  </a:cubicBezTo>
                  <a:cubicBezTo>
                    <a:pt x="13940" y="5959"/>
                    <a:pt x="14543" y="5738"/>
                    <a:pt x="15025" y="5294"/>
                  </a:cubicBezTo>
                  <a:lnTo>
                    <a:pt x="19287" y="1668"/>
                  </a:lnTo>
                  <a:cubicBezTo>
                    <a:pt x="19692" y="1359"/>
                    <a:pt x="19769" y="704"/>
                    <a:pt x="19442" y="318"/>
                  </a:cubicBezTo>
                  <a:cubicBezTo>
                    <a:pt x="19236" y="102"/>
                    <a:pt x="18975" y="1"/>
                    <a:pt x="18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1"/>
            <p:cNvSpPr/>
            <p:nvPr/>
          </p:nvSpPr>
          <p:spPr>
            <a:xfrm>
              <a:off x="-3129200" y="2280300"/>
              <a:ext cx="494250" cy="148700"/>
            </a:xfrm>
            <a:custGeom>
              <a:avLst/>
              <a:gdLst/>
              <a:ahLst/>
              <a:cxnLst/>
              <a:rect l="l" t="t" r="r" b="b"/>
              <a:pathLst>
                <a:path w="19770" h="5948" extrusionOk="0">
                  <a:moveTo>
                    <a:pt x="18653" y="1"/>
                  </a:moveTo>
                  <a:cubicBezTo>
                    <a:pt x="18451" y="1"/>
                    <a:pt x="18254" y="67"/>
                    <a:pt x="18092" y="205"/>
                  </a:cubicBezTo>
                  <a:lnTo>
                    <a:pt x="13752" y="3908"/>
                  </a:lnTo>
                  <a:cubicBezTo>
                    <a:pt x="13627" y="3985"/>
                    <a:pt x="13482" y="4024"/>
                    <a:pt x="13340" y="4024"/>
                  </a:cubicBezTo>
                  <a:cubicBezTo>
                    <a:pt x="13198" y="4024"/>
                    <a:pt x="13058" y="3985"/>
                    <a:pt x="12942" y="3908"/>
                  </a:cubicBezTo>
                  <a:lnTo>
                    <a:pt x="9644" y="1092"/>
                  </a:lnTo>
                  <a:cubicBezTo>
                    <a:pt x="9162" y="687"/>
                    <a:pt x="8578" y="485"/>
                    <a:pt x="7995" y="485"/>
                  </a:cubicBezTo>
                  <a:cubicBezTo>
                    <a:pt x="7412" y="485"/>
                    <a:pt x="6828" y="687"/>
                    <a:pt x="6346" y="1092"/>
                  </a:cubicBezTo>
                  <a:lnTo>
                    <a:pt x="3048" y="3908"/>
                  </a:lnTo>
                  <a:cubicBezTo>
                    <a:pt x="2932" y="3985"/>
                    <a:pt x="2792" y="4024"/>
                    <a:pt x="2653" y="4024"/>
                  </a:cubicBezTo>
                  <a:cubicBezTo>
                    <a:pt x="2513" y="4024"/>
                    <a:pt x="2373" y="3985"/>
                    <a:pt x="2257" y="3908"/>
                  </a:cubicBezTo>
                  <a:lnTo>
                    <a:pt x="1" y="1980"/>
                  </a:lnTo>
                  <a:lnTo>
                    <a:pt x="1" y="4468"/>
                  </a:lnTo>
                  <a:lnTo>
                    <a:pt x="1042" y="5355"/>
                  </a:lnTo>
                  <a:cubicBezTo>
                    <a:pt x="1524" y="5750"/>
                    <a:pt x="2108" y="5948"/>
                    <a:pt x="2691" y="5948"/>
                  </a:cubicBezTo>
                  <a:cubicBezTo>
                    <a:pt x="3275" y="5948"/>
                    <a:pt x="3858" y="5750"/>
                    <a:pt x="4340" y="5355"/>
                  </a:cubicBezTo>
                  <a:lnTo>
                    <a:pt x="7638" y="2616"/>
                  </a:lnTo>
                  <a:cubicBezTo>
                    <a:pt x="7754" y="2491"/>
                    <a:pt x="7894" y="2428"/>
                    <a:pt x="8036" y="2428"/>
                  </a:cubicBezTo>
                  <a:cubicBezTo>
                    <a:pt x="8178" y="2428"/>
                    <a:pt x="8323" y="2491"/>
                    <a:pt x="8448" y="2616"/>
                  </a:cubicBezTo>
                  <a:lnTo>
                    <a:pt x="11650" y="5355"/>
                  </a:lnTo>
                  <a:cubicBezTo>
                    <a:pt x="12132" y="5750"/>
                    <a:pt x="12735" y="5948"/>
                    <a:pt x="13337" y="5948"/>
                  </a:cubicBezTo>
                  <a:cubicBezTo>
                    <a:pt x="13940" y="5948"/>
                    <a:pt x="14543" y="5750"/>
                    <a:pt x="15025" y="5355"/>
                  </a:cubicBezTo>
                  <a:lnTo>
                    <a:pt x="19287" y="1729"/>
                  </a:lnTo>
                  <a:cubicBezTo>
                    <a:pt x="19692" y="1324"/>
                    <a:pt x="19769" y="764"/>
                    <a:pt x="19442" y="359"/>
                  </a:cubicBezTo>
                  <a:cubicBezTo>
                    <a:pt x="19219" y="125"/>
                    <a:pt x="18931" y="1"/>
                    <a:pt x="18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1"/>
            <p:cNvSpPr/>
            <p:nvPr/>
          </p:nvSpPr>
          <p:spPr>
            <a:xfrm>
              <a:off x="-3129200" y="2420275"/>
              <a:ext cx="494250" cy="149400"/>
            </a:xfrm>
            <a:custGeom>
              <a:avLst/>
              <a:gdLst/>
              <a:ahLst/>
              <a:cxnLst/>
              <a:rect l="l" t="t" r="r" b="b"/>
              <a:pathLst>
                <a:path w="19770" h="5976" extrusionOk="0">
                  <a:moveTo>
                    <a:pt x="18728" y="1"/>
                  </a:moveTo>
                  <a:cubicBezTo>
                    <a:pt x="18500" y="1"/>
                    <a:pt x="18274" y="83"/>
                    <a:pt x="18092" y="238"/>
                  </a:cubicBezTo>
                  <a:lnTo>
                    <a:pt x="13752" y="3844"/>
                  </a:lnTo>
                  <a:cubicBezTo>
                    <a:pt x="13627" y="3970"/>
                    <a:pt x="13482" y="4033"/>
                    <a:pt x="13340" y="4033"/>
                  </a:cubicBezTo>
                  <a:cubicBezTo>
                    <a:pt x="13198" y="4033"/>
                    <a:pt x="13058" y="3970"/>
                    <a:pt x="12942" y="3844"/>
                  </a:cubicBezTo>
                  <a:lnTo>
                    <a:pt x="9644" y="1106"/>
                  </a:lnTo>
                  <a:cubicBezTo>
                    <a:pt x="9162" y="710"/>
                    <a:pt x="8578" y="513"/>
                    <a:pt x="7995" y="513"/>
                  </a:cubicBezTo>
                  <a:cubicBezTo>
                    <a:pt x="7412" y="513"/>
                    <a:pt x="6828" y="710"/>
                    <a:pt x="6346" y="1106"/>
                  </a:cubicBezTo>
                  <a:lnTo>
                    <a:pt x="3048" y="3844"/>
                  </a:lnTo>
                  <a:cubicBezTo>
                    <a:pt x="2932" y="3970"/>
                    <a:pt x="2792" y="4033"/>
                    <a:pt x="2653" y="4033"/>
                  </a:cubicBezTo>
                  <a:cubicBezTo>
                    <a:pt x="2513" y="4033"/>
                    <a:pt x="2373" y="3970"/>
                    <a:pt x="2257" y="3844"/>
                  </a:cubicBezTo>
                  <a:lnTo>
                    <a:pt x="1" y="1993"/>
                  </a:lnTo>
                  <a:lnTo>
                    <a:pt x="1" y="4481"/>
                  </a:lnTo>
                  <a:lnTo>
                    <a:pt x="1042" y="5368"/>
                  </a:lnTo>
                  <a:cubicBezTo>
                    <a:pt x="1524" y="5773"/>
                    <a:pt x="2108" y="5976"/>
                    <a:pt x="2691" y="5976"/>
                  </a:cubicBezTo>
                  <a:cubicBezTo>
                    <a:pt x="3275" y="5976"/>
                    <a:pt x="3858" y="5773"/>
                    <a:pt x="4340" y="5368"/>
                  </a:cubicBezTo>
                  <a:lnTo>
                    <a:pt x="7638" y="2552"/>
                  </a:lnTo>
                  <a:cubicBezTo>
                    <a:pt x="7754" y="2475"/>
                    <a:pt x="7894" y="2437"/>
                    <a:pt x="8036" y="2437"/>
                  </a:cubicBezTo>
                  <a:cubicBezTo>
                    <a:pt x="8178" y="2437"/>
                    <a:pt x="8323" y="2475"/>
                    <a:pt x="8448" y="2552"/>
                  </a:cubicBezTo>
                  <a:lnTo>
                    <a:pt x="11650" y="5368"/>
                  </a:lnTo>
                  <a:cubicBezTo>
                    <a:pt x="12132" y="5773"/>
                    <a:pt x="12735" y="5976"/>
                    <a:pt x="13337" y="5976"/>
                  </a:cubicBezTo>
                  <a:cubicBezTo>
                    <a:pt x="13940" y="5976"/>
                    <a:pt x="14543" y="5773"/>
                    <a:pt x="15025" y="5368"/>
                  </a:cubicBezTo>
                  <a:lnTo>
                    <a:pt x="19287" y="1684"/>
                  </a:lnTo>
                  <a:cubicBezTo>
                    <a:pt x="19692" y="1356"/>
                    <a:pt x="19769" y="797"/>
                    <a:pt x="19442" y="315"/>
                  </a:cubicBezTo>
                  <a:cubicBezTo>
                    <a:pt x="19239" y="102"/>
                    <a:pt x="18982" y="1"/>
                    <a:pt x="1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1"/>
            <p:cNvSpPr/>
            <p:nvPr/>
          </p:nvSpPr>
          <p:spPr>
            <a:xfrm>
              <a:off x="-3129200" y="2559975"/>
              <a:ext cx="494250" cy="150025"/>
            </a:xfrm>
            <a:custGeom>
              <a:avLst/>
              <a:gdLst/>
              <a:ahLst/>
              <a:cxnLst/>
              <a:rect l="l" t="t" r="r" b="b"/>
              <a:pathLst>
                <a:path w="19770" h="6001" extrusionOk="0">
                  <a:moveTo>
                    <a:pt x="18688" y="1"/>
                  </a:moveTo>
                  <a:cubicBezTo>
                    <a:pt x="18474" y="1"/>
                    <a:pt x="18264" y="82"/>
                    <a:pt x="18092" y="262"/>
                  </a:cubicBezTo>
                  <a:lnTo>
                    <a:pt x="13752" y="3888"/>
                  </a:lnTo>
                  <a:cubicBezTo>
                    <a:pt x="13627" y="4004"/>
                    <a:pt x="13482" y="4062"/>
                    <a:pt x="13340" y="4062"/>
                  </a:cubicBezTo>
                  <a:cubicBezTo>
                    <a:pt x="13198" y="4062"/>
                    <a:pt x="13058" y="4004"/>
                    <a:pt x="12942" y="3888"/>
                  </a:cubicBezTo>
                  <a:lnTo>
                    <a:pt x="9644" y="1149"/>
                  </a:lnTo>
                  <a:cubicBezTo>
                    <a:pt x="9162" y="744"/>
                    <a:pt x="8578" y="542"/>
                    <a:pt x="7995" y="542"/>
                  </a:cubicBezTo>
                  <a:cubicBezTo>
                    <a:pt x="7412" y="542"/>
                    <a:pt x="6828" y="744"/>
                    <a:pt x="6346" y="1149"/>
                  </a:cubicBezTo>
                  <a:lnTo>
                    <a:pt x="3048" y="3888"/>
                  </a:lnTo>
                  <a:cubicBezTo>
                    <a:pt x="2932" y="4004"/>
                    <a:pt x="2792" y="4062"/>
                    <a:pt x="2653" y="4062"/>
                  </a:cubicBezTo>
                  <a:cubicBezTo>
                    <a:pt x="2513" y="4062"/>
                    <a:pt x="2373" y="4004"/>
                    <a:pt x="2257" y="3888"/>
                  </a:cubicBezTo>
                  <a:lnTo>
                    <a:pt x="1" y="1960"/>
                  </a:lnTo>
                  <a:lnTo>
                    <a:pt x="1" y="4525"/>
                  </a:lnTo>
                  <a:lnTo>
                    <a:pt x="1042" y="5335"/>
                  </a:lnTo>
                  <a:cubicBezTo>
                    <a:pt x="1524" y="5778"/>
                    <a:pt x="2108" y="6000"/>
                    <a:pt x="2691" y="6000"/>
                  </a:cubicBezTo>
                  <a:cubicBezTo>
                    <a:pt x="3275" y="6000"/>
                    <a:pt x="3858" y="5778"/>
                    <a:pt x="4340" y="5335"/>
                  </a:cubicBezTo>
                  <a:lnTo>
                    <a:pt x="7638" y="2596"/>
                  </a:lnTo>
                  <a:cubicBezTo>
                    <a:pt x="7754" y="2480"/>
                    <a:pt x="7894" y="2422"/>
                    <a:pt x="8036" y="2422"/>
                  </a:cubicBezTo>
                  <a:cubicBezTo>
                    <a:pt x="8178" y="2422"/>
                    <a:pt x="8323" y="2480"/>
                    <a:pt x="8448" y="2596"/>
                  </a:cubicBezTo>
                  <a:lnTo>
                    <a:pt x="11650" y="5335"/>
                  </a:lnTo>
                  <a:cubicBezTo>
                    <a:pt x="12132" y="5778"/>
                    <a:pt x="12735" y="6000"/>
                    <a:pt x="13337" y="6000"/>
                  </a:cubicBezTo>
                  <a:cubicBezTo>
                    <a:pt x="13940" y="6000"/>
                    <a:pt x="14543" y="5778"/>
                    <a:pt x="15025" y="5335"/>
                  </a:cubicBezTo>
                  <a:lnTo>
                    <a:pt x="19287" y="1709"/>
                  </a:lnTo>
                  <a:cubicBezTo>
                    <a:pt x="19692" y="1400"/>
                    <a:pt x="19769" y="744"/>
                    <a:pt x="19442" y="339"/>
                  </a:cubicBezTo>
                  <a:cubicBezTo>
                    <a:pt x="19228" y="126"/>
                    <a:pt x="18955" y="1"/>
                    <a:pt x="1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51"/>
          <p:cNvSpPr txBox="1">
            <a:spLocks noGrp="1"/>
          </p:cNvSpPr>
          <p:nvPr>
            <p:ph type="subTitle" idx="4294967295"/>
          </p:nvPr>
        </p:nvSpPr>
        <p:spPr>
          <a:xfrm>
            <a:off x="389175" y="1081325"/>
            <a:ext cx="8312100" cy="1402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best explanatory variables were past temperature values (lag1)</a:t>
            </a:r>
            <a:endParaRPr sz="1400"/>
          </a:p>
          <a:p>
            <a:pPr marL="457200" lvl="0" indent="-317500" algn="l" rtl="0">
              <a:spcBef>
                <a:spcPts val="0"/>
              </a:spcBef>
              <a:spcAft>
                <a:spcPts val="0"/>
              </a:spcAft>
              <a:buSzPts val="1400"/>
              <a:buChar char="-"/>
            </a:pPr>
            <a:r>
              <a:rPr lang="en" sz="1400"/>
              <a:t>Neural Networks </a:t>
            </a:r>
            <a:r>
              <a:rPr lang="en" sz="1400" i="1"/>
              <a:t>did not</a:t>
            </a:r>
            <a:r>
              <a:rPr lang="en" sz="1400"/>
              <a:t> perform best with a large variety of predictors. However, adding extra features to XGBoost did improve performance, though marginally.</a:t>
            </a:r>
            <a:endParaRPr sz="1400"/>
          </a:p>
          <a:p>
            <a:pPr marL="457200" lvl="0" indent="-317500" algn="l" rtl="0">
              <a:spcBef>
                <a:spcPts val="0"/>
              </a:spcBef>
              <a:spcAft>
                <a:spcPts val="0"/>
              </a:spcAft>
              <a:buSzPts val="1400"/>
              <a:buChar char="-"/>
            </a:pPr>
            <a:r>
              <a:rPr lang="en" sz="1400"/>
              <a:t>ARIMA did outperform XGBoost with the simple set of features, but XGBoost was the most performant when including all features.</a:t>
            </a:r>
            <a:endParaRPr sz="1400"/>
          </a:p>
        </p:txBody>
      </p:sp>
      <p:grpSp>
        <p:nvGrpSpPr>
          <p:cNvPr id="711" name="Google Shape;711;p51"/>
          <p:cNvGrpSpPr/>
          <p:nvPr/>
        </p:nvGrpSpPr>
        <p:grpSpPr>
          <a:xfrm>
            <a:off x="6170683" y="1081317"/>
            <a:ext cx="339253" cy="339253"/>
            <a:chOff x="1492675" y="4992125"/>
            <a:chExt cx="481825" cy="481825"/>
          </a:xfrm>
        </p:grpSpPr>
        <p:sp>
          <p:nvSpPr>
            <p:cNvPr id="712" name="Google Shape;712;p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highlight>
                  <a:srgbClr val="D9D2E9"/>
                </a:highlight>
              </a:endParaRPr>
            </a:p>
          </p:txBody>
        </p:sp>
        <p:sp>
          <p:nvSpPr>
            <p:cNvPr id="713" name="Google Shape;713;p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highlight>
                  <a:srgbClr val="D9D2E9"/>
                </a:highlight>
              </a:endParaRPr>
            </a:p>
          </p:txBody>
        </p:sp>
      </p:grpSp>
      <p:grpSp>
        <p:nvGrpSpPr>
          <p:cNvPr id="714" name="Google Shape;714;p51"/>
          <p:cNvGrpSpPr/>
          <p:nvPr/>
        </p:nvGrpSpPr>
        <p:grpSpPr>
          <a:xfrm>
            <a:off x="6011850" y="1609092"/>
            <a:ext cx="339253" cy="339253"/>
            <a:chOff x="2085525" y="4992125"/>
            <a:chExt cx="481825" cy="481825"/>
          </a:xfrm>
        </p:grpSpPr>
        <p:sp>
          <p:nvSpPr>
            <p:cNvPr id="715" name="Google Shape;715;p5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5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717" name="Google Shape;717;p51"/>
          <p:cNvPicPr preferRelativeResize="0"/>
          <p:nvPr/>
        </p:nvPicPr>
        <p:blipFill rotWithShape="1">
          <a:blip r:embed="rId3">
            <a:alphaModFix/>
          </a:blip>
          <a:srcRect r="24969"/>
          <a:stretch/>
        </p:blipFill>
        <p:spPr>
          <a:xfrm>
            <a:off x="7269300" y="1"/>
            <a:ext cx="1874698" cy="1063875"/>
          </a:xfrm>
          <a:prstGeom prst="rect">
            <a:avLst/>
          </a:prstGeom>
          <a:noFill/>
          <a:ln>
            <a:noFill/>
          </a:ln>
        </p:spPr>
      </p:pic>
      <p:grpSp>
        <p:nvGrpSpPr>
          <p:cNvPr id="718" name="Google Shape;718;p51"/>
          <p:cNvGrpSpPr/>
          <p:nvPr/>
        </p:nvGrpSpPr>
        <p:grpSpPr>
          <a:xfrm>
            <a:off x="3207833" y="2144867"/>
            <a:ext cx="339253" cy="339253"/>
            <a:chOff x="1492675" y="4992125"/>
            <a:chExt cx="481825" cy="481825"/>
          </a:xfrm>
        </p:grpSpPr>
        <p:sp>
          <p:nvSpPr>
            <p:cNvPr id="719" name="Google Shape;719;p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highlight>
                  <a:srgbClr val="D9D2E9"/>
                </a:highlight>
              </a:endParaRPr>
            </a:p>
          </p:txBody>
        </p:sp>
        <p:sp>
          <p:nvSpPr>
            <p:cNvPr id="720" name="Google Shape;720;p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highlight>
                  <a:srgbClr val="D9D2E9"/>
                </a:high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2"/>
          <p:cNvSpPr txBox="1">
            <a:spLocks noGrp="1"/>
          </p:cNvSpPr>
          <p:nvPr>
            <p:ph type="title"/>
          </p:nvPr>
        </p:nvSpPr>
        <p:spPr>
          <a:xfrm>
            <a:off x="186600" y="120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Packaging and Model Deployment</a:t>
            </a:r>
            <a:endParaRPr/>
          </a:p>
        </p:txBody>
      </p:sp>
      <p:grpSp>
        <p:nvGrpSpPr>
          <p:cNvPr id="726" name="Google Shape;726;p52"/>
          <p:cNvGrpSpPr/>
          <p:nvPr/>
        </p:nvGrpSpPr>
        <p:grpSpPr>
          <a:xfrm>
            <a:off x="6477900" y="523998"/>
            <a:ext cx="3107758" cy="2251447"/>
            <a:chOff x="6325500" y="142998"/>
            <a:chExt cx="3107758" cy="2251447"/>
          </a:xfrm>
        </p:grpSpPr>
        <p:sp>
          <p:nvSpPr>
            <p:cNvPr id="727" name="Google Shape;727;p52"/>
            <p:cNvSpPr/>
            <p:nvPr/>
          </p:nvSpPr>
          <p:spPr>
            <a:xfrm>
              <a:off x="7477125" y="942462"/>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6325500" y="142998"/>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9" name="Google Shape;729;p52"/>
          <p:cNvPicPr preferRelativeResize="0"/>
          <p:nvPr/>
        </p:nvPicPr>
        <p:blipFill>
          <a:blip r:embed="rId3">
            <a:alphaModFix/>
          </a:blip>
          <a:stretch>
            <a:fillRect/>
          </a:stretch>
        </p:blipFill>
        <p:spPr>
          <a:xfrm>
            <a:off x="231800" y="1104125"/>
            <a:ext cx="3254724" cy="3498627"/>
          </a:xfrm>
          <a:prstGeom prst="rect">
            <a:avLst/>
          </a:prstGeom>
          <a:noFill/>
          <a:ln>
            <a:noFill/>
          </a:ln>
        </p:spPr>
      </p:pic>
      <p:sp>
        <p:nvSpPr>
          <p:cNvPr id="730" name="Google Shape;730;p52"/>
          <p:cNvSpPr txBox="1"/>
          <p:nvPr/>
        </p:nvSpPr>
        <p:spPr>
          <a:xfrm>
            <a:off x="3649200" y="867300"/>
            <a:ext cx="54948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3"/>
                </a:solidFill>
                <a:latin typeface="Didact Gothic"/>
                <a:ea typeface="Didact Gothic"/>
                <a:cs typeface="Didact Gothic"/>
                <a:sym typeface="Didact Gothic"/>
              </a:rPr>
              <a:t>Model:</a:t>
            </a:r>
            <a:endParaRPr b="1">
              <a:solidFill>
                <a:schemeClr val="accent3"/>
              </a:solidFill>
              <a:latin typeface="Didact Gothic"/>
              <a:ea typeface="Didact Gothic"/>
              <a:cs typeface="Didact Gothic"/>
              <a:sym typeface="Didact Gothic"/>
            </a:endParaRPr>
          </a:p>
          <a:p>
            <a:pPr marL="0" lvl="0" indent="0" algn="l" rtl="0">
              <a:spcBef>
                <a:spcPts val="0"/>
              </a:spcBef>
              <a:spcAft>
                <a:spcPts val="0"/>
              </a:spcAft>
              <a:buNone/>
            </a:pPr>
            <a:r>
              <a:rPr lang="en">
                <a:solidFill>
                  <a:schemeClr val="lt1"/>
                </a:solidFill>
                <a:latin typeface="Didact Gothic"/>
                <a:ea typeface="Didact Gothic"/>
                <a:cs typeface="Didact Gothic"/>
                <a:sym typeface="Didact Gothic"/>
              </a:rPr>
              <a:t>The model is trained from data stored in AWS S3. Before training, we run KL-divergence on the loaded data to compare it to previous training data. The divergences, models and rmse are logged onto mlflow. The model is then pickled to be used by a fast-api application. </a:t>
            </a:r>
            <a:endParaRPr>
              <a:solidFill>
                <a:schemeClr val="lt1"/>
              </a:solidFill>
              <a:latin typeface="Didact Gothic"/>
              <a:ea typeface="Didact Gothic"/>
              <a:cs typeface="Didact Gothic"/>
              <a:sym typeface="Didact Gothic"/>
            </a:endParaRPr>
          </a:p>
          <a:p>
            <a:pPr marL="0" lvl="0" indent="0" algn="l" rtl="0">
              <a:spcBef>
                <a:spcPts val="0"/>
              </a:spcBef>
              <a:spcAft>
                <a:spcPts val="0"/>
              </a:spcAft>
              <a:buNone/>
            </a:pPr>
            <a:endParaRPr>
              <a:latin typeface="Didact Gothic"/>
              <a:ea typeface="Didact Gothic"/>
              <a:cs typeface="Didact Gothic"/>
              <a:sym typeface="Didact Gothic"/>
            </a:endParaRPr>
          </a:p>
          <a:p>
            <a:pPr marL="0" lvl="0" indent="0" algn="l" rtl="0">
              <a:spcBef>
                <a:spcPts val="0"/>
              </a:spcBef>
              <a:spcAft>
                <a:spcPts val="0"/>
              </a:spcAft>
              <a:buNone/>
            </a:pPr>
            <a:r>
              <a:rPr lang="en" b="1">
                <a:solidFill>
                  <a:schemeClr val="accent4"/>
                </a:solidFill>
                <a:latin typeface="Didact Gothic"/>
                <a:ea typeface="Didact Gothic"/>
                <a:cs typeface="Didact Gothic"/>
                <a:sym typeface="Didact Gothic"/>
              </a:rPr>
              <a:t>Fast API: </a:t>
            </a:r>
            <a:endParaRPr b="1">
              <a:solidFill>
                <a:schemeClr val="accent4"/>
              </a:solidFill>
              <a:latin typeface="Didact Gothic"/>
              <a:ea typeface="Didact Gothic"/>
              <a:cs typeface="Didact Gothic"/>
              <a:sym typeface="Didact Gothic"/>
            </a:endParaRPr>
          </a:p>
          <a:p>
            <a:pPr marL="0" lvl="0" indent="0" algn="l" rtl="0">
              <a:spcBef>
                <a:spcPts val="0"/>
              </a:spcBef>
              <a:spcAft>
                <a:spcPts val="0"/>
              </a:spcAft>
              <a:buNone/>
            </a:pPr>
            <a:r>
              <a:rPr lang="en">
                <a:solidFill>
                  <a:schemeClr val="lt1"/>
                </a:solidFill>
                <a:latin typeface="Didact Gothic"/>
                <a:ea typeface="Didact Gothic"/>
                <a:cs typeface="Didact Gothic"/>
                <a:sym typeface="Didact Gothic"/>
              </a:rPr>
              <a:t>In order to deploy our model we run a test_deploy.sh script which will run our dockerfile, which in turn runs the process to train the model (mentioned above). Once the image is launched, we can query the model using requests. The api is available: </a:t>
            </a:r>
            <a:r>
              <a:rPr lang="en" u="sng">
                <a:solidFill>
                  <a:schemeClr val="hlink"/>
                </a:solidFill>
                <a:latin typeface="Didact Gothic"/>
                <a:ea typeface="Didact Gothic"/>
                <a:cs typeface="Didact Gothic"/>
                <a:sym typeface="Didact Gothic"/>
                <a:hlinkClick r:id="rId4"/>
              </a:rPr>
              <a:t>http://3.86.32.246:8000/docs#/default/predict_predict_post</a:t>
            </a:r>
            <a:r>
              <a:rPr lang="en">
                <a:solidFill>
                  <a:schemeClr val="lt1"/>
                </a:solidFill>
                <a:latin typeface="Didact Gothic"/>
                <a:ea typeface="Didact Gothic"/>
                <a:cs typeface="Didact Gothic"/>
                <a:sym typeface="Didact Gothic"/>
              </a:rPr>
              <a:t> </a:t>
            </a:r>
            <a:endParaRPr>
              <a:solidFill>
                <a:schemeClr val="lt1"/>
              </a:solidFill>
              <a:latin typeface="Didact Gothic"/>
              <a:ea typeface="Didact Gothic"/>
              <a:cs typeface="Didact Gothic"/>
              <a:sym typeface="Didact Gothic"/>
            </a:endParaRPr>
          </a:p>
          <a:p>
            <a:pPr marL="0" lvl="0" indent="0" algn="l" rtl="0">
              <a:spcBef>
                <a:spcPts val="0"/>
              </a:spcBef>
              <a:spcAft>
                <a:spcPts val="0"/>
              </a:spcAft>
              <a:buNone/>
            </a:pPr>
            <a:endParaRPr>
              <a:latin typeface="Didact Gothic"/>
              <a:ea typeface="Didact Gothic"/>
              <a:cs typeface="Didact Gothic"/>
              <a:sym typeface="Didact Gothic"/>
            </a:endParaRPr>
          </a:p>
          <a:p>
            <a:pPr marL="0" lvl="0" indent="0" algn="l" rtl="0">
              <a:spcBef>
                <a:spcPts val="0"/>
              </a:spcBef>
              <a:spcAft>
                <a:spcPts val="0"/>
              </a:spcAft>
              <a:buNone/>
            </a:pPr>
            <a:r>
              <a:rPr lang="en" b="1">
                <a:solidFill>
                  <a:srgbClr val="FFCE00"/>
                </a:solidFill>
                <a:latin typeface="Didact Gothic"/>
                <a:ea typeface="Didact Gothic"/>
                <a:cs typeface="Didact Gothic"/>
                <a:sym typeface="Didact Gothic"/>
              </a:rPr>
              <a:t>Streamlit Dashboard: </a:t>
            </a:r>
            <a:endParaRPr b="1">
              <a:solidFill>
                <a:srgbClr val="FFCE00"/>
              </a:solidFill>
              <a:latin typeface="Didact Gothic"/>
              <a:ea typeface="Didact Gothic"/>
              <a:cs typeface="Didact Gothic"/>
              <a:sym typeface="Didact Gothic"/>
            </a:endParaRPr>
          </a:p>
          <a:p>
            <a:pPr marL="0" lvl="0" indent="0" algn="l" rtl="0">
              <a:spcBef>
                <a:spcPts val="0"/>
              </a:spcBef>
              <a:spcAft>
                <a:spcPts val="0"/>
              </a:spcAft>
              <a:buNone/>
            </a:pPr>
            <a:r>
              <a:rPr lang="en">
                <a:solidFill>
                  <a:schemeClr val="lt1"/>
                </a:solidFill>
                <a:latin typeface="Didact Gothic"/>
                <a:ea typeface="Didact Gothic"/>
                <a:cs typeface="Didact Gothic"/>
                <a:sym typeface="Didact Gothic"/>
              </a:rPr>
              <a:t>The dashboard queries the Openweathermaps API for Montreal’s weather data in the last 48 hours. It then queries the Fast-API application using this data to predict the next hour.</a:t>
            </a:r>
            <a:endParaRPr>
              <a:solidFill>
                <a:schemeClr val="dk1"/>
              </a:solidFill>
              <a:latin typeface="Didact Gothic"/>
              <a:ea typeface="Didact Gothic"/>
              <a:cs typeface="Didact Gothic"/>
              <a:sym typeface="Didact Gothic"/>
            </a:endParaRPr>
          </a:p>
          <a:p>
            <a:pPr marL="0" lvl="0" indent="0" algn="l" rtl="0">
              <a:spcBef>
                <a:spcPts val="0"/>
              </a:spcBef>
              <a:spcAft>
                <a:spcPts val="0"/>
              </a:spcAft>
              <a:buNone/>
            </a:pPr>
            <a:endParaRPr>
              <a:solidFill>
                <a:schemeClr val="dk1"/>
              </a:solidFill>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endParaRPr>
              <a:solidFill>
                <a:schemeClr val="dk1"/>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3"/>
          <p:cNvSpPr txBox="1">
            <a:spLocks noGrp="1"/>
          </p:cNvSpPr>
          <p:nvPr>
            <p:ph type="title"/>
          </p:nvPr>
        </p:nvSpPr>
        <p:spPr>
          <a:xfrm>
            <a:off x="2341950" y="491875"/>
            <a:ext cx="44601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Live Demo</a:t>
            </a:r>
            <a:endParaRPr sz="6000"/>
          </a:p>
        </p:txBody>
      </p:sp>
      <p:grpSp>
        <p:nvGrpSpPr>
          <p:cNvPr id="736" name="Google Shape;736;p53"/>
          <p:cNvGrpSpPr/>
          <p:nvPr/>
        </p:nvGrpSpPr>
        <p:grpSpPr>
          <a:xfrm>
            <a:off x="4783400" y="281311"/>
            <a:ext cx="5148233" cy="2573860"/>
            <a:chOff x="4491900" y="253111"/>
            <a:chExt cx="5148233" cy="2573860"/>
          </a:xfrm>
        </p:grpSpPr>
        <p:sp>
          <p:nvSpPr>
            <p:cNvPr id="737" name="Google Shape;737;p53"/>
            <p:cNvSpPr/>
            <p:nvPr/>
          </p:nvSpPr>
          <p:spPr>
            <a:xfrm>
              <a:off x="7684000" y="1374987"/>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491900" y="253111"/>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txBox="1">
            <a:spLocks noGrp="1"/>
          </p:cNvSpPr>
          <p:nvPr>
            <p:ph type="title"/>
          </p:nvPr>
        </p:nvSpPr>
        <p:spPr>
          <a:xfrm>
            <a:off x="3819075" y="900988"/>
            <a:ext cx="4093500" cy="95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744" name="Google Shape;744;p54"/>
          <p:cNvSpPr/>
          <p:nvPr/>
        </p:nvSpPr>
        <p:spPr>
          <a:xfrm rot="10800000">
            <a:off x="828650" y="672750"/>
            <a:ext cx="1266900" cy="3734400"/>
          </a:xfrm>
          <a:prstGeom prst="roundRect">
            <a:avLst>
              <a:gd name="adj" fmla="val 777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45" name="Google Shape;745;p54"/>
          <p:cNvGraphicFramePr/>
          <p:nvPr/>
        </p:nvGraphicFramePr>
        <p:xfrm>
          <a:off x="885775" y="1189950"/>
          <a:ext cx="1113250" cy="3125325"/>
        </p:xfrm>
        <a:graphic>
          <a:graphicData uri="http://schemas.openxmlformats.org/drawingml/2006/table">
            <a:tbl>
              <a:tblPr>
                <a:noFill/>
                <a:tableStyleId>{50F51944-F0FB-4823-9942-3F21B12AA7F6}</a:tableStyleId>
              </a:tblPr>
              <a:tblGrid>
                <a:gridCol w="556625">
                  <a:extLst>
                    <a:ext uri="{9D8B030D-6E8A-4147-A177-3AD203B41FA5}">
                      <a16:colId xmlns:a16="http://schemas.microsoft.com/office/drawing/2014/main" val="20000"/>
                    </a:ext>
                  </a:extLst>
                </a:gridCol>
                <a:gridCol w="556625">
                  <a:extLst>
                    <a:ext uri="{9D8B030D-6E8A-4147-A177-3AD203B41FA5}">
                      <a16:colId xmlns:a16="http://schemas.microsoft.com/office/drawing/2014/main" val="20001"/>
                    </a:ext>
                  </a:extLst>
                </a:gridCol>
              </a:tblGrid>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Mon</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0"/>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Tue</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1"/>
                  </a:ext>
                </a:extLst>
              </a:tr>
              <a:tr h="446475">
                <a:tc>
                  <a:txBody>
                    <a:bodyPr/>
                    <a:lstStyle/>
                    <a:p>
                      <a:pPr marL="0" lvl="0" indent="0" algn="l" rtl="0">
                        <a:spcBef>
                          <a:spcPts val="0"/>
                        </a:spcBef>
                        <a:spcAft>
                          <a:spcPts val="0"/>
                        </a:spcAft>
                        <a:buNone/>
                      </a:pPr>
                      <a:r>
                        <a:rPr lang="en" sz="1300" b="1">
                          <a:solidFill>
                            <a:schemeClr val="lt1"/>
                          </a:solidFill>
                          <a:latin typeface="Didact Gothic"/>
                          <a:ea typeface="Didact Gothic"/>
                          <a:cs typeface="Didact Gothic"/>
                          <a:sym typeface="Didact Gothic"/>
                        </a:rPr>
                        <a:t>Wed</a:t>
                      </a:r>
                      <a:endParaRPr sz="1300"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2"/>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Thu</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3"/>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Fri</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4"/>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Sat</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5"/>
                  </a:ext>
                </a:extLst>
              </a:tr>
              <a:tr h="446475">
                <a:tc>
                  <a:txBody>
                    <a:bodyPr/>
                    <a:lstStyle/>
                    <a:p>
                      <a:pPr marL="0" lvl="0" indent="0" algn="l" rtl="0">
                        <a:spcBef>
                          <a:spcPts val="0"/>
                        </a:spcBef>
                        <a:spcAft>
                          <a:spcPts val="0"/>
                        </a:spcAft>
                        <a:buNone/>
                      </a:pPr>
                      <a:r>
                        <a:rPr lang="en" b="1">
                          <a:solidFill>
                            <a:schemeClr val="lt1"/>
                          </a:solidFill>
                          <a:latin typeface="Didact Gothic"/>
                          <a:ea typeface="Didact Gothic"/>
                          <a:cs typeface="Didact Gothic"/>
                          <a:sym typeface="Didact Gothic"/>
                        </a:rPr>
                        <a:t>Sun</a:t>
                      </a:r>
                      <a:endParaRPr b="1">
                        <a:solidFill>
                          <a:schemeClr val="lt1"/>
                        </a:solidFill>
                        <a:latin typeface="Didact Gothic"/>
                        <a:ea typeface="Didact Gothic"/>
                        <a:cs typeface="Didact Gothic"/>
                        <a:sym typeface="Didact Gothic"/>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46" name="Google Shape;746;p54"/>
          <p:cNvSpPr/>
          <p:nvPr/>
        </p:nvSpPr>
        <p:spPr>
          <a:xfrm>
            <a:off x="1548272" y="1237573"/>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54"/>
          <p:cNvGrpSpPr/>
          <p:nvPr/>
        </p:nvGrpSpPr>
        <p:grpSpPr>
          <a:xfrm>
            <a:off x="1509065" y="1717976"/>
            <a:ext cx="400453" cy="286419"/>
            <a:chOff x="1726275" y="850450"/>
            <a:chExt cx="666200" cy="476650"/>
          </a:xfrm>
        </p:grpSpPr>
        <p:sp>
          <p:nvSpPr>
            <p:cNvPr id="748" name="Google Shape;748;p54"/>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4"/>
          <p:cNvGrpSpPr/>
          <p:nvPr/>
        </p:nvGrpSpPr>
        <p:grpSpPr>
          <a:xfrm>
            <a:off x="1516275" y="2147259"/>
            <a:ext cx="400458" cy="311774"/>
            <a:chOff x="8026975" y="2155659"/>
            <a:chExt cx="400458" cy="311774"/>
          </a:xfrm>
        </p:grpSpPr>
        <p:sp>
          <p:nvSpPr>
            <p:cNvPr id="751" name="Google Shape;751;p54"/>
            <p:cNvSpPr/>
            <p:nvPr/>
          </p:nvSpPr>
          <p:spPr>
            <a:xfrm>
              <a:off x="8260068" y="2155659"/>
              <a:ext cx="167366" cy="165459"/>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8026975" y="2204435"/>
              <a:ext cx="355521" cy="26299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4"/>
          <p:cNvGrpSpPr/>
          <p:nvPr/>
        </p:nvGrpSpPr>
        <p:grpSpPr>
          <a:xfrm>
            <a:off x="1509065" y="2613326"/>
            <a:ext cx="400453" cy="286419"/>
            <a:chOff x="1726275" y="850450"/>
            <a:chExt cx="666200" cy="476650"/>
          </a:xfrm>
        </p:grpSpPr>
        <p:sp>
          <p:nvSpPr>
            <p:cNvPr id="754" name="Google Shape;754;p54"/>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54"/>
          <p:cNvSpPr/>
          <p:nvPr/>
        </p:nvSpPr>
        <p:spPr>
          <a:xfrm>
            <a:off x="1548272" y="3037798"/>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54"/>
          <p:cNvGrpSpPr/>
          <p:nvPr/>
        </p:nvGrpSpPr>
        <p:grpSpPr>
          <a:xfrm>
            <a:off x="1529137" y="3465075"/>
            <a:ext cx="370752" cy="364906"/>
            <a:chOff x="8035075" y="2706713"/>
            <a:chExt cx="370752" cy="364906"/>
          </a:xfrm>
        </p:grpSpPr>
        <p:sp>
          <p:nvSpPr>
            <p:cNvPr id="758" name="Google Shape;758;p54"/>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4"/>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54"/>
          <p:cNvGrpSpPr/>
          <p:nvPr/>
        </p:nvGrpSpPr>
        <p:grpSpPr>
          <a:xfrm>
            <a:off x="1529137" y="3912750"/>
            <a:ext cx="370752" cy="364906"/>
            <a:chOff x="8035075" y="2706713"/>
            <a:chExt cx="370752" cy="364906"/>
          </a:xfrm>
        </p:grpSpPr>
        <p:sp>
          <p:nvSpPr>
            <p:cNvPr id="763" name="Google Shape;763;p54"/>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4"/>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4"/>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54"/>
          <p:cNvSpPr txBox="1"/>
          <p:nvPr/>
        </p:nvSpPr>
        <p:spPr>
          <a:xfrm>
            <a:off x="585800" y="678700"/>
            <a:ext cx="1752600" cy="4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MTL</a:t>
            </a:r>
            <a:endParaRPr sz="1800" b="1">
              <a:solidFill>
                <a:srgbClr val="FFCE00"/>
              </a:solidFill>
              <a:latin typeface="Varela Round"/>
              <a:ea typeface="Varela Round"/>
              <a:cs typeface="Varela Round"/>
              <a:sym typeface="Varela Round"/>
            </a:endParaRPr>
          </a:p>
        </p:txBody>
      </p:sp>
      <p:pic>
        <p:nvPicPr>
          <p:cNvPr id="768" name="Google Shape;768;p54"/>
          <p:cNvPicPr preferRelativeResize="0"/>
          <p:nvPr/>
        </p:nvPicPr>
        <p:blipFill>
          <a:blip r:embed="rId3">
            <a:alphaModFix/>
          </a:blip>
          <a:stretch>
            <a:fillRect/>
          </a:stretch>
        </p:blipFill>
        <p:spPr>
          <a:xfrm>
            <a:off x="4088451" y="1960525"/>
            <a:ext cx="3544274" cy="1992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p:nvPr/>
        </p:nvSpPr>
        <p:spPr>
          <a:xfrm>
            <a:off x="4710100" y="2020788"/>
            <a:ext cx="3704700" cy="20187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txBox="1">
            <a:spLocks noGrp="1"/>
          </p:cNvSpPr>
          <p:nvPr>
            <p:ph type="subTitle" idx="1"/>
          </p:nvPr>
        </p:nvSpPr>
        <p:spPr>
          <a:xfrm>
            <a:off x="4760950" y="2455413"/>
            <a:ext cx="3573600" cy="1118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400"/>
              <a:t>Agricultural planning</a:t>
            </a:r>
            <a:endParaRPr sz="1400"/>
          </a:p>
          <a:p>
            <a:pPr marL="457200" lvl="0" indent="-304800" algn="l" rtl="0">
              <a:spcBef>
                <a:spcPts val="0"/>
              </a:spcBef>
              <a:spcAft>
                <a:spcPts val="0"/>
              </a:spcAft>
              <a:buSzPts val="1200"/>
              <a:buAutoNum type="arabicPeriod"/>
            </a:pPr>
            <a:r>
              <a:rPr lang="en" sz="1400"/>
              <a:t>Sustainable Development</a:t>
            </a:r>
            <a:endParaRPr sz="1400"/>
          </a:p>
          <a:p>
            <a:pPr marL="457200" lvl="0" indent="-304800" algn="l" rtl="0">
              <a:spcBef>
                <a:spcPts val="0"/>
              </a:spcBef>
              <a:spcAft>
                <a:spcPts val="0"/>
              </a:spcAft>
              <a:buSzPts val="1200"/>
              <a:buAutoNum type="arabicPeriod"/>
            </a:pPr>
            <a:r>
              <a:rPr lang="en" sz="1400"/>
              <a:t>Transportation Hazard planning</a:t>
            </a:r>
            <a:endParaRPr sz="1400"/>
          </a:p>
          <a:p>
            <a:pPr marL="457200" lvl="0" indent="-304800" algn="l" rtl="0">
              <a:spcBef>
                <a:spcPts val="0"/>
              </a:spcBef>
              <a:spcAft>
                <a:spcPts val="0"/>
              </a:spcAft>
              <a:buSzPts val="1200"/>
              <a:buAutoNum type="arabicPeriod"/>
            </a:pPr>
            <a:r>
              <a:rPr lang="en" sz="1400"/>
              <a:t>Demand forecasting by utility companies</a:t>
            </a:r>
            <a:endParaRPr sz="1400"/>
          </a:p>
          <a:p>
            <a:pPr marL="457200" lvl="0" indent="-317500" algn="l" rtl="0">
              <a:spcBef>
                <a:spcPts val="0"/>
              </a:spcBef>
              <a:spcAft>
                <a:spcPts val="0"/>
              </a:spcAft>
              <a:buSzPts val="1400"/>
              <a:buAutoNum type="arabicPeriod"/>
            </a:pPr>
            <a:r>
              <a:rPr lang="en" sz="1400"/>
              <a:t>Climate change Adaptation</a:t>
            </a:r>
            <a:endParaRPr sz="1400"/>
          </a:p>
          <a:p>
            <a:pPr marL="0" lvl="0" indent="0" algn="l" rtl="0">
              <a:spcBef>
                <a:spcPts val="0"/>
              </a:spcBef>
              <a:spcAft>
                <a:spcPts val="0"/>
              </a:spcAft>
              <a:buNone/>
            </a:pPr>
            <a:endParaRPr sz="1400"/>
          </a:p>
        </p:txBody>
      </p:sp>
      <p:sp>
        <p:nvSpPr>
          <p:cNvPr id="413" name="Google Shape;413;p34"/>
          <p:cNvSpPr txBox="1">
            <a:spLocks noGrp="1"/>
          </p:cNvSpPr>
          <p:nvPr>
            <p:ph type="title"/>
          </p:nvPr>
        </p:nvSpPr>
        <p:spPr>
          <a:xfrm>
            <a:off x="4512250" y="2083213"/>
            <a:ext cx="4071000" cy="40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a:t>Social &amp; Economic Benefits</a:t>
            </a:r>
            <a:endParaRPr sz="1900"/>
          </a:p>
        </p:txBody>
      </p:sp>
      <p:sp>
        <p:nvSpPr>
          <p:cNvPr id="414" name="Google Shape;414;p34"/>
          <p:cNvSpPr/>
          <p:nvPr/>
        </p:nvSpPr>
        <p:spPr>
          <a:xfrm>
            <a:off x="537850" y="378275"/>
            <a:ext cx="3675300" cy="24675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txBox="1">
            <a:spLocks noGrp="1"/>
          </p:cNvSpPr>
          <p:nvPr>
            <p:ph type="subTitle" idx="1"/>
          </p:nvPr>
        </p:nvSpPr>
        <p:spPr>
          <a:xfrm>
            <a:off x="653475" y="787775"/>
            <a:ext cx="3317700" cy="18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Numerical weather prediction</a:t>
            </a:r>
            <a:r>
              <a:rPr lang="en" sz="1200">
                <a:solidFill>
                  <a:srgbClr val="FFFFFF"/>
                </a:solidFill>
              </a:rPr>
              <a:t> uses mathematical models of the atmosphere and oceans to </a:t>
            </a:r>
            <a:r>
              <a:rPr lang="en" sz="1200" b="1">
                <a:solidFill>
                  <a:srgbClr val="FFFFFF"/>
                </a:solidFill>
              </a:rPr>
              <a:t>predict</a:t>
            </a:r>
            <a:r>
              <a:rPr lang="en" sz="1200">
                <a:solidFill>
                  <a:srgbClr val="FFFFFF"/>
                </a:solidFill>
              </a:rPr>
              <a:t> the </a:t>
            </a:r>
            <a:r>
              <a:rPr lang="en" sz="1200" b="1">
                <a:solidFill>
                  <a:srgbClr val="FFFFFF"/>
                </a:solidFill>
              </a:rPr>
              <a:t>weather</a:t>
            </a:r>
            <a:r>
              <a:rPr lang="en" sz="1200">
                <a:solidFill>
                  <a:srgbClr val="FFFFFF"/>
                </a:solidFill>
              </a:rPr>
              <a:t> based on current weather</a:t>
            </a:r>
            <a:endParaRPr sz="12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r>
              <a:rPr lang="en" sz="1200">
                <a:solidFill>
                  <a:srgbClr val="FFFFFF"/>
                </a:solidFill>
              </a:rPr>
              <a:t>Several shortcomings…</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Long computation time</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Expensive data collection sources (radar, satellites...)</a:t>
            </a: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Access is geographically constrained</a:t>
            </a:r>
            <a:endParaRPr sz="1200">
              <a:solidFill>
                <a:srgbClr val="FFFFFF"/>
              </a:solidFill>
            </a:endParaRPr>
          </a:p>
          <a:p>
            <a:pPr marL="0" lvl="0" indent="0" algn="ctr" rtl="0">
              <a:spcBef>
                <a:spcPts val="0"/>
              </a:spcBef>
              <a:spcAft>
                <a:spcPts val="0"/>
              </a:spcAft>
              <a:buNone/>
            </a:pPr>
            <a:endParaRPr sz="1200"/>
          </a:p>
        </p:txBody>
      </p:sp>
      <p:sp>
        <p:nvSpPr>
          <p:cNvPr id="416" name="Google Shape;416;p34"/>
          <p:cNvSpPr txBox="1">
            <a:spLocks noGrp="1"/>
          </p:cNvSpPr>
          <p:nvPr>
            <p:ph type="title"/>
          </p:nvPr>
        </p:nvSpPr>
        <p:spPr>
          <a:xfrm>
            <a:off x="220275" y="378275"/>
            <a:ext cx="4071000" cy="56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Current Processes</a:t>
            </a:r>
            <a:endParaRPr sz="2400"/>
          </a:p>
        </p:txBody>
      </p:sp>
      <p:grpSp>
        <p:nvGrpSpPr>
          <p:cNvPr id="417" name="Google Shape;417;p34"/>
          <p:cNvGrpSpPr/>
          <p:nvPr/>
        </p:nvGrpSpPr>
        <p:grpSpPr>
          <a:xfrm>
            <a:off x="2032900" y="3172245"/>
            <a:ext cx="900814" cy="895740"/>
            <a:chOff x="1992200" y="1674038"/>
            <a:chExt cx="1662631" cy="1795429"/>
          </a:xfrm>
        </p:grpSpPr>
        <p:sp>
          <p:nvSpPr>
            <p:cNvPr id="418" name="Google Shape;418;p34"/>
            <p:cNvSpPr/>
            <p:nvPr/>
          </p:nvSpPr>
          <p:spPr>
            <a:xfrm>
              <a:off x="1992200" y="1954796"/>
              <a:ext cx="908521" cy="1514671"/>
            </a:xfrm>
            <a:custGeom>
              <a:avLst/>
              <a:gdLst/>
              <a:ahLst/>
              <a:cxnLst/>
              <a:rect l="l" t="t" r="r" b="b"/>
              <a:pathLst>
                <a:path w="12274" h="20463" extrusionOk="0">
                  <a:moveTo>
                    <a:pt x="4828" y="0"/>
                  </a:moveTo>
                  <a:cubicBezTo>
                    <a:pt x="4185" y="0"/>
                    <a:pt x="3402" y="580"/>
                    <a:pt x="3198" y="1239"/>
                  </a:cubicBezTo>
                  <a:lnTo>
                    <a:pt x="204" y="9797"/>
                  </a:lnTo>
                  <a:cubicBezTo>
                    <a:pt x="0" y="10455"/>
                    <a:pt x="392" y="10972"/>
                    <a:pt x="1050" y="10972"/>
                  </a:cubicBezTo>
                  <a:lnTo>
                    <a:pt x="4248" y="10972"/>
                  </a:lnTo>
                  <a:cubicBezTo>
                    <a:pt x="4906" y="10972"/>
                    <a:pt x="5298" y="11490"/>
                    <a:pt x="4969" y="12148"/>
                  </a:cubicBezTo>
                  <a:lnTo>
                    <a:pt x="1568" y="19922"/>
                  </a:lnTo>
                  <a:cubicBezTo>
                    <a:pt x="1419" y="20280"/>
                    <a:pt x="1397" y="20463"/>
                    <a:pt x="1485" y="20463"/>
                  </a:cubicBezTo>
                  <a:cubicBezTo>
                    <a:pt x="1555" y="20463"/>
                    <a:pt x="1695" y="20347"/>
                    <a:pt x="1897" y="20111"/>
                  </a:cubicBezTo>
                  <a:lnTo>
                    <a:pt x="11819" y="8747"/>
                  </a:lnTo>
                  <a:cubicBezTo>
                    <a:pt x="12273" y="8229"/>
                    <a:pt x="12085" y="7838"/>
                    <a:pt x="11364" y="7838"/>
                  </a:cubicBezTo>
                  <a:lnTo>
                    <a:pt x="6991" y="7838"/>
                  </a:lnTo>
                  <a:cubicBezTo>
                    <a:pt x="6270" y="7838"/>
                    <a:pt x="6003" y="7320"/>
                    <a:pt x="6333" y="6725"/>
                  </a:cubicBezTo>
                  <a:lnTo>
                    <a:pt x="9468" y="1113"/>
                  </a:lnTo>
                  <a:cubicBezTo>
                    <a:pt x="9859" y="518"/>
                    <a:pt x="9530" y="0"/>
                    <a:pt x="8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2929657" y="1674038"/>
              <a:ext cx="725174" cy="1203417"/>
            </a:xfrm>
            <a:custGeom>
              <a:avLst/>
              <a:gdLst/>
              <a:ahLst/>
              <a:cxnLst/>
              <a:rect l="l" t="t" r="r" b="b"/>
              <a:pathLst>
                <a:path w="9797" h="16258" extrusionOk="0">
                  <a:moveTo>
                    <a:pt x="3919" y="0"/>
                  </a:moveTo>
                  <a:cubicBezTo>
                    <a:pt x="3339" y="0"/>
                    <a:pt x="2743" y="455"/>
                    <a:pt x="2555" y="988"/>
                  </a:cubicBezTo>
                  <a:lnTo>
                    <a:pt x="204" y="7775"/>
                  </a:lnTo>
                  <a:cubicBezTo>
                    <a:pt x="0" y="8292"/>
                    <a:pt x="329" y="8684"/>
                    <a:pt x="925" y="8684"/>
                  </a:cubicBezTo>
                  <a:lnTo>
                    <a:pt x="3401" y="8684"/>
                  </a:lnTo>
                  <a:cubicBezTo>
                    <a:pt x="3919" y="8684"/>
                    <a:pt x="4248" y="9154"/>
                    <a:pt x="3997" y="9671"/>
                  </a:cubicBezTo>
                  <a:lnTo>
                    <a:pt x="1317" y="15816"/>
                  </a:lnTo>
                  <a:cubicBezTo>
                    <a:pt x="1165" y="16110"/>
                    <a:pt x="1140" y="16257"/>
                    <a:pt x="1219" y="16257"/>
                  </a:cubicBezTo>
                  <a:cubicBezTo>
                    <a:pt x="1279" y="16257"/>
                    <a:pt x="1399" y="16173"/>
                    <a:pt x="1568" y="16004"/>
                  </a:cubicBezTo>
                  <a:lnTo>
                    <a:pt x="9405" y="6991"/>
                  </a:lnTo>
                  <a:cubicBezTo>
                    <a:pt x="9797" y="6536"/>
                    <a:pt x="9671" y="6207"/>
                    <a:pt x="9091" y="6207"/>
                  </a:cubicBezTo>
                  <a:lnTo>
                    <a:pt x="5564" y="6207"/>
                  </a:lnTo>
                  <a:cubicBezTo>
                    <a:pt x="5032" y="6207"/>
                    <a:pt x="4781" y="5815"/>
                    <a:pt x="5094" y="5361"/>
                  </a:cubicBezTo>
                  <a:lnTo>
                    <a:pt x="7586" y="925"/>
                  </a:lnTo>
                  <a:cubicBezTo>
                    <a:pt x="7837" y="392"/>
                    <a:pt x="7649" y="0"/>
                    <a:pt x="70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4"/>
          <p:cNvSpPr txBox="1">
            <a:spLocks noGrp="1"/>
          </p:cNvSpPr>
          <p:nvPr>
            <p:ph type="title"/>
          </p:nvPr>
        </p:nvSpPr>
        <p:spPr>
          <a:xfrm>
            <a:off x="4990225" y="631038"/>
            <a:ext cx="3675300" cy="12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solidFill>
                  <a:srgbClr val="FFD966"/>
                </a:solidFill>
              </a:rPr>
              <a:t>“The evidence suggests that the benefits of investing [...] hydrometeorological system needed for climate services outweigh the costs by about 80 to one.” - WMO</a:t>
            </a:r>
            <a:endParaRPr sz="3200">
              <a:solidFill>
                <a:srgbClr val="FFD966"/>
              </a:solidFill>
            </a:endParaRPr>
          </a:p>
        </p:txBody>
      </p:sp>
      <p:sp>
        <p:nvSpPr>
          <p:cNvPr id="421" name="Google Shape;421;p34"/>
          <p:cNvSpPr txBox="1"/>
          <p:nvPr/>
        </p:nvSpPr>
        <p:spPr>
          <a:xfrm>
            <a:off x="537850" y="4187225"/>
            <a:ext cx="7876800" cy="946500"/>
          </a:xfrm>
          <a:prstGeom prst="rect">
            <a:avLst/>
          </a:prstGeom>
          <a:solidFill>
            <a:schemeClr val="accent1"/>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600"/>
              </a:spcAft>
              <a:buNone/>
            </a:pPr>
            <a:r>
              <a:rPr lang="en" sz="1500" b="1">
                <a:solidFill>
                  <a:srgbClr val="FFFFFF"/>
                </a:solidFill>
                <a:latin typeface="Didact Gothic"/>
                <a:ea typeface="Didact Gothic"/>
                <a:cs typeface="Didact Gothic"/>
                <a:sym typeface="Didact Gothic"/>
              </a:rPr>
              <a:t>While existing models have been successful, there is still a significant opportunity for machine and deep learning models to improve the accuracy and geographic availability of traditional weather forecasting. </a:t>
            </a:r>
            <a:endParaRPr sz="1500">
              <a:solidFill>
                <a:srgbClr val="FFFFFF"/>
              </a:solidFill>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idx="6"/>
          </p:nvPr>
        </p:nvSpPr>
        <p:spPr>
          <a:xfrm>
            <a:off x="326750" y="222775"/>
            <a:ext cx="822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Objectives</a:t>
            </a:r>
            <a:endParaRPr/>
          </a:p>
        </p:txBody>
      </p:sp>
      <p:sp>
        <p:nvSpPr>
          <p:cNvPr id="427" name="Google Shape;427;p35"/>
          <p:cNvSpPr txBox="1">
            <a:spLocks noGrp="1"/>
          </p:cNvSpPr>
          <p:nvPr>
            <p:ph type="title"/>
          </p:nvPr>
        </p:nvSpPr>
        <p:spPr>
          <a:xfrm>
            <a:off x="-218325" y="3800400"/>
            <a:ext cx="2921400" cy="3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Compare Models</a:t>
            </a:r>
            <a:endParaRPr sz="1600"/>
          </a:p>
        </p:txBody>
      </p:sp>
      <p:sp>
        <p:nvSpPr>
          <p:cNvPr id="428" name="Google Shape;428;p35"/>
          <p:cNvSpPr txBox="1">
            <a:spLocks noGrp="1"/>
          </p:cNvSpPr>
          <p:nvPr>
            <p:ph type="subTitle" idx="1"/>
          </p:nvPr>
        </p:nvSpPr>
        <p:spPr>
          <a:xfrm>
            <a:off x="121700" y="4146400"/>
            <a:ext cx="226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LSTM, ARIMA, XGBoost, RF GAM, AutoML</a:t>
            </a:r>
            <a:endParaRPr/>
          </a:p>
        </p:txBody>
      </p:sp>
      <p:sp>
        <p:nvSpPr>
          <p:cNvPr id="429" name="Google Shape;429;p35"/>
          <p:cNvSpPr txBox="1">
            <a:spLocks noGrp="1"/>
          </p:cNvSpPr>
          <p:nvPr>
            <p:ph type="title" idx="2"/>
          </p:nvPr>
        </p:nvSpPr>
        <p:spPr>
          <a:xfrm>
            <a:off x="2323622" y="3776913"/>
            <a:ext cx="2552700" cy="3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Anomaly Detection</a:t>
            </a:r>
            <a:endParaRPr sz="1600"/>
          </a:p>
        </p:txBody>
      </p:sp>
      <p:sp>
        <p:nvSpPr>
          <p:cNvPr id="430" name="Google Shape;430;p35"/>
          <p:cNvSpPr txBox="1">
            <a:spLocks noGrp="1"/>
          </p:cNvSpPr>
          <p:nvPr>
            <p:ph type="subTitle" idx="3"/>
          </p:nvPr>
        </p:nvSpPr>
        <p:spPr>
          <a:xfrm>
            <a:off x="2633250" y="4129150"/>
            <a:ext cx="1992300" cy="60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Autoencoders via Keras </a:t>
            </a:r>
            <a:endParaRPr/>
          </a:p>
        </p:txBody>
      </p:sp>
      <p:sp>
        <p:nvSpPr>
          <p:cNvPr id="431" name="Google Shape;431;p35"/>
          <p:cNvSpPr txBox="1">
            <a:spLocks noGrp="1"/>
          </p:cNvSpPr>
          <p:nvPr>
            <p:ph type="title" idx="4"/>
          </p:nvPr>
        </p:nvSpPr>
        <p:spPr>
          <a:xfrm>
            <a:off x="4422851" y="3800400"/>
            <a:ext cx="2732400" cy="3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Causal Inference</a:t>
            </a:r>
            <a:endParaRPr sz="1600"/>
          </a:p>
        </p:txBody>
      </p:sp>
      <p:sp>
        <p:nvSpPr>
          <p:cNvPr id="432" name="Google Shape;432;p35"/>
          <p:cNvSpPr txBox="1">
            <a:spLocks noGrp="1"/>
          </p:cNvSpPr>
          <p:nvPr>
            <p:ph type="subTitle" idx="5"/>
          </p:nvPr>
        </p:nvSpPr>
        <p:spPr>
          <a:xfrm>
            <a:off x="4776558" y="4096454"/>
            <a:ext cx="207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explainability for meteorologists </a:t>
            </a:r>
            <a:endParaRPr/>
          </a:p>
        </p:txBody>
      </p:sp>
      <p:grpSp>
        <p:nvGrpSpPr>
          <p:cNvPr id="433" name="Google Shape;433;p35"/>
          <p:cNvGrpSpPr/>
          <p:nvPr/>
        </p:nvGrpSpPr>
        <p:grpSpPr>
          <a:xfrm>
            <a:off x="937757" y="3309519"/>
            <a:ext cx="549735" cy="404238"/>
            <a:chOff x="1734000" y="2605600"/>
            <a:chExt cx="656400" cy="498075"/>
          </a:xfrm>
        </p:grpSpPr>
        <p:sp>
          <p:nvSpPr>
            <p:cNvPr id="434" name="Google Shape;434;p35"/>
            <p:cNvSpPr/>
            <p:nvPr/>
          </p:nvSpPr>
          <p:spPr>
            <a:xfrm>
              <a:off x="1734000" y="2605600"/>
              <a:ext cx="656400" cy="357400"/>
            </a:xfrm>
            <a:custGeom>
              <a:avLst/>
              <a:gdLst/>
              <a:ahLst/>
              <a:cxnLst/>
              <a:rect l="l" t="t" r="r" b="b"/>
              <a:pathLst>
                <a:path w="26256" h="14296" extrusionOk="0">
                  <a:moveTo>
                    <a:pt x="13120" y="0"/>
                  </a:moveTo>
                  <a:cubicBezTo>
                    <a:pt x="12462" y="0"/>
                    <a:pt x="11945" y="518"/>
                    <a:pt x="11945" y="1176"/>
                  </a:cubicBezTo>
                  <a:lnTo>
                    <a:pt x="11945" y="4765"/>
                  </a:lnTo>
                  <a:cubicBezTo>
                    <a:pt x="11224" y="4891"/>
                    <a:pt x="10581" y="5095"/>
                    <a:pt x="9985" y="5283"/>
                  </a:cubicBezTo>
                  <a:lnTo>
                    <a:pt x="8230" y="2210"/>
                  </a:lnTo>
                  <a:cubicBezTo>
                    <a:pt x="7965" y="1819"/>
                    <a:pt x="7550" y="1598"/>
                    <a:pt x="7144" y="1598"/>
                  </a:cubicBezTo>
                  <a:cubicBezTo>
                    <a:pt x="6949" y="1598"/>
                    <a:pt x="6757" y="1649"/>
                    <a:pt x="6584" y="1756"/>
                  </a:cubicBezTo>
                  <a:cubicBezTo>
                    <a:pt x="6004" y="2085"/>
                    <a:pt x="5800" y="2806"/>
                    <a:pt x="6129" y="3386"/>
                  </a:cubicBezTo>
                  <a:lnTo>
                    <a:pt x="7901" y="6521"/>
                  </a:lnTo>
                  <a:cubicBezTo>
                    <a:pt x="7368" y="6913"/>
                    <a:pt x="6913" y="7383"/>
                    <a:pt x="6521" y="7900"/>
                  </a:cubicBezTo>
                  <a:lnTo>
                    <a:pt x="3386" y="6129"/>
                  </a:lnTo>
                  <a:cubicBezTo>
                    <a:pt x="3200" y="6028"/>
                    <a:pt x="2998" y="5979"/>
                    <a:pt x="2800" y="5979"/>
                  </a:cubicBezTo>
                  <a:cubicBezTo>
                    <a:pt x="2383" y="5979"/>
                    <a:pt x="1979" y="6196"/>
                    <a:pt x="1756" y="6599"/>
                  </a:cubicBezTo>
                  <a:cubicBezTo>
                    <a:pt x="1427" y="7117"/>
                    <a:pt x="1631" y="7900"/>
                    <a:pt x="2211" y="8229"/>
                  </a:cubicBezTo>
                  <a:lnTo>
                    <a:pt x="5283" y="9985"/>
                  </a:lnTo>
                  <a:cubicBezTo>
                    <a:pt x="5017" y="10581"/>
                    <a:pt x="4891" y="11223"/>
                    <a:pt x="4766" y="11944"/>
                  </a:cubicBezTo>
                  <a:lnTo>
                    <a:pt x="1176" y="11944"/>
                  </a:lnTo>
                  <a:cubicBezTo>
                    <a:pt x="518" y="11944"/>
                    <a:pt x="1" y="12477"/>
                    <a:pt x="1" y="13120"/>
                  </a:cubicBezTo>
                  <a:cubicBezTo>
                    <a:pt x="1" y="13778"/>
                    <a:pt x="518" y="14295"/>
                    <a:pt x="1176" y="14295"/>
                  </a:cubicBezTo>
                  <a:lnTo>
                    <a:pt x="8684" y="14295"/>
                  </a:lnTo>
                  <a:lnTo>
                    <a:pt x="10581" y="12399"/>
                  </a:lnTo>
                  <a:cubicBezTo>
                    <a:pt x="11263" y="11748"/>
                    <a:pt x="12192" y="11423"/>
                    <a:pt x="13122" y="11423"/>
                  </a:cubicBezTo>
                  <a:cubicBezTo>
                    <a:pt x="14053" y="11423"/>
                    <a:pt x="14985" y="11748"/>
                    <a:pt x="15675" y="12399"/>
                  </a:cubicBezTo>
                  <a:lnTo>
                    <a:pt x="17556" y="14295"/>
                  </a:lnTo>
                  <a:lnTo>
                    <a:pt x="25080" y="14295"/>
                  </a:lnTo>
                  <a:cubicBezTo>
                    <a:pt x="25722" y="14295"/>
                    <a:pt x="26255" y="13778"/>
                    <a:pt x="26255" y="13120"/>
                  </a:cubicBezTo>
                  <a:cubicBezTo>
                    <a:pt x="26255" y="12477"/>
                    <a:pt x="25722" y="11944"/>
                    <a:pt x="25080" y="11944"/>
                  </a:cubicBezTo>
                  <a:lnTo>
                    <a:pt x="21475" y="11944"/>
                  </a:lnTo>
                  <a:cubicBezTo>
                    <a:pt x="21349" y="11223"/>
                    <a:pt x="21161" y="10581"/>
                    <a:pt x="20957" y="9985"/>
                  </a:cubicBezTo>
                  <a:lnTo>
                    <a:pt x="24030" y="8229"/>
                  </a:lnTo>
                  <a:cubicBezTo>
                    <a:pt x="24610" y="7838"/>
                    <a:pt x="24813" y="7117"/>
                    <a:pt x="24484" y="6599"/>
                  </a:cubicBezTo>
                  <a:cubicBezTo>
                    <a:pt x="24261" y="6196"/>
                    <a:pt x="23858" y="5979"/>
                    <a:pt x="23441" y="5979"/>
                  </a:cubicBezTo>
                  <a:cubicBezTo>
                    <a:pt x="23242" y="5979"/>
                    <a:pt x="23041" y="6028"/>
                    <a:pt x="22854" y="6129"/>
                  </a:cubicBezTo>
                  <a:lnTo>
                    <a:pt x="19719" y="7900"/>
                  </a:lnTo>
                  <a:cubicBezTo>
                    <a:pt x="19327" y="7383"/>
                    <a:pt x="18873" y="6913"/>
                    <a:pt x="18340" y="6521"/>
                  </a:cubicBezTo>
                  <a:lnTo>
                    <a:pt x="20111" y="3386"/>
                  </a:lnTo>
                  <a:cubicBezTo>
                    <a:pt x="20440" y="2806"/>
                    <a:pt x="20236" y="2085"/>
                    <a:pt x="19656" y="1756"/>
                  </a:cubicBezTo>
                  <a:cubicBezTo>
                    <a:pt x="19484" y="1649"/>
                    <a:pt x="19284" y="1598"/>
                    <a:pt x="19083" y="1598"/>
                  </a:cubicBezTo>
                  <a:cubicBezTo>
                    <a:pt x="18665" y="1598"/>
                    <a:pt x="18238" y="1819"/>
                    <a:pt x="18026" y="2210"/>
                  </a:cubicBezTo>
                  <a:lnTo>
                    <a:pt x="16255" y="5283"/>
                  </a:lnTo>
                  <a:cubicBezTo>
                    <a:pt x="15675" y="5095"/>
                    <a:pt x="15017" y="4891"/>
                    <a:pt x="14296" y="4765"/>
                  </a:cubicBezTo>
                  <a:lnTo>
                    <a:pt x="14296" y="1176"/>
                  </a:lnTo>
                  <a:cubicBezTo>
                    <a:pt x="14296" y="518"/>
                    <a:pt x="13779" y="0"/>
                    <a:pt x="13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1808850" y="2949750"/>
              <a:ext cx="506300" cy="153925"/>
            </a:xfrm>
            <a:custGeom>
              <a:avLst/>
              <a:gdLst/>
              <a:ahLst/>
              <a:cxnLst/>
              <a:rect l="l" t="t" r="r" b="b"/>
              <a:pathLst>
                <a:path w="20252" h="6157" extrusionOk="0">
                  <a:moveTo>
                    <a:pt x="10126" y="0"/>
                  </a:moveTo>
                  <a:cubicBezTo>
                    <a:pt x="9817" y="0"/>
                    <a:pt x="9507" y="114"/>
                    <a:pt x="9280" y="341"/>
                  </a:cubicBezTo>
                  <a:lnTo>
                    <a:pt x="5816" y="3805"/>
                  </a:lnTo>
                  <a:lnTo>
                    <a:pt x="1176" y="3805"/>
                  </a:lnTo>
                  <a:cubicBezTo>
                    <a:pt x="534" y="3805"/>
                    <a:pt x="1" y="4323"/>
                    <a:pt x="1" y="4981"/>
                  </a:cubicBezTo>
                  <a:cubicBezTo>
                    <a:pt x="1" y="5624"/>
                    <a:pt x="534" y="6156"/>
                    <a:pt x="1176" y="6156"/>
                  </a:cubicBezTo>
                  <a:lnTo>
                    <a:pt x="6333" y="6156"/>
                  </a:lnTo>
                  <a:cubicBezTo>
                    <a:pt x="6662" y="6156"/>
                    <a:pt x="6929" y="6015"/>
                    <a:pt x="7195" y="5827"/>
                  </a:cubicBezTo>
                  <a:lnTo>
                    <a:pt x="10126" y="2881"/>
                  </a:lnTo>
                  <a:lnTo>
                    <a:pt x="13073" y="5827"/>
                  </a:lnTo>
                  <a:cubicBezTo>
                    <a:pt x="13324" y="6015"/>
                    <a:pt x="13590" y="6156"/>
                    <a:pt x="13919" y="6156"/>
                  </a:cubicBezTo>
                  <a:lnTo>
                    <a:pt x="19076" y="6156"/>
                  </a:lnTo>
                  <a:cubicBezTo>
                    <a:pt x="19735" y="6156"/>
                    <a:pt x="20252" y="5624"/>
                    <a:pt x="20252" y="4981"/>
                  </a:cubicBezTo>
                  <a:cubicBezTo>
                    <a:pt x="20252" y="4323"/>
                    <a:pt x="19735" y="3805"/>
                    <a:pt x="19076" y="3805"/>
                  </a:cubicBezTo>
                  <a:lnTo>
                    <a:pt x="14437" y="3805"/>
                  </a:lnTo>
                  <a:lnTo>
                    <a:pt x="10973" y="341"/>
                  </a:lnTo>
                  <a:cubicBezTo>
                    <a:pt x="10745" y="114"/>
                    <a:pt x="10436" y="0"/>
                    <a:pt x="10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5"/>
          <p:cNvSpPr/>
          <p:nvPr/>
        </p:nvSpPr>
        <p:spPr>
          <a:xfrm>
            <a:off x="3317914" y="3255935"/>
            <a:ext cx="529049" cy="511409"/>
          </a:xfrm>
          <a:custGeom>
            <a:avLst/>
            <a:gdLst/>
            <a:ahLst/>
            <a:cxnLst/>
            <a:rect l="l" t="t" r="r" b="b"/>
            <a:pathLst>
              <a:path w="25268" h="25205" extrusionOk="0">
                <a:moveTo>
                  <a:pt x="12602" y="6991"/>
                </a:moveTo>
                <a:cubicBezTo>
                  <a:pt x="15737" y="6991"/>
                  <a:pt x="18214" y="9530"/>
                  <a:pt x="18214" y="12602"/>
                </a:cubicBezTo>
                <a:cubicBezTo>
                  <a:pt x="18214" y="15737"/>
                  <a:pt x="15737" y="18214"/>
                  <a:pt x="12602" y="18214"/>
                </a:cubicBezTo>
                <a:cubicBezTo>
                  <a:pt x="9530" y="18214"/>
                  <a:pt x="7054" y="15737"/>
                  <a:pt x="7054" y="12602"/>
                </a:cubicBezTo>
                <a:cubicBezTo>
                  <a:pt x="7054" y="9530"/>
                  <a:pt x="9530" y="6991"/>
                  <a:pt x="12602" y="6991"/>
                </a:cubicBezTo>
                <a:close/>
                <a:moveTo>
                  <a:pt x="12602" y="0"/>
                </a:moveTo>
                <a:cubicBezTo>
                  <a:pt x="12007" y="0"/>
                  <a:pt x="11490" y="517"/>
                  <a:pt x="11490" y="1176"/>
                </a:cubicBezTo>
                <a:lnTo>
                  <a:pt x="11490" y="4561"/>
                </a:lnTo>
                <a:cubicBezTo>
                  <a:pt x="10831" y="4702"/>
                  <a:pt x="10189" y="4828"/>
                  <a:pt x="9593" y="5094"/>
                </a:cubicBezTo>
                <a:lnTo>
                  <a:pt x="7900" y="2085"/>
                </a:lnTo>
                <a:cubicBezTo>
                  <a:pt x="7680" y="1739"/>
                  <a:pt x="7285" y="1533"/>
                  <a:pt x="6893" y="1533"/>
                </a:cubicBezTo>
                <a:cubicBezTo>
                  <a:pt x="6698" y="1533"/>
                  <a:pt x="6504" y="1584"/>
                  <a:pt x="6333" y="1693"/>
                </a:cubicBezTo>
                <a:cubicBezTo>
                  <a:pt x="5737" y="2022"/>
                  <a:pt x="5612" y="2680"/>
                  <a:pt x="5878" y="3260"/>
                </a:cubicBezTo>
                <a:lnTo>
                  <a:pt x="7634" y="6270"/>
                </a:lnTo>
                <a:cubicBezTo>
                  <a:pt x="7116" y="6662"/>
                  <a:pt x="6662" y="7116"/>
                  <a:pt x="6270" y="7633"/>
                </a:cubicBezTo>
                <a:lnTo>
                  <a:pt x="3261" y="5878"/>
                </a:lnTo>
                <a:cubicBezTo>
                  <a:pt x="3090" y="5769"/>
                  <a:pt x="2897" y="5717"/>
                  <a:pt x="2704" y="5717"/>
                </a:cubicBezTo>
                <a:cubicBezTo>
                  <a:pt x="2310" y="5717"/>
                  <a:pt x="1914" y="5933"/>
                  <a:pt x="1693" y="6332"/>
                </a:cubicBezTo>
                <a:cubicBezTo>
                  <a:pt x="1364" y="6850"/>
                  <a:pt x="1568" y="7571"/>
                  <a:pt x="2085" y="7900"/>
                </a:cubicBezTo>
                <a:lnTo>
                  <a:pt x="5094" y="9593"/>
                </a:lnTo>
                <a:cubicBezTo>
                  <a:pt x="4891" y="10188"/>
                  <a:pt x="4703" y="10831"/>
                  <a:pt x="4624" y="11489"/>
                </a:cubicBezTo>
                <a:lnTo>
                  <a:pt x="1176" y="11489"/>
                </a:lnTo>
                <a:cubicBezTo>
                  <a:pt x="518" y="11489"/>
                  <a:pt x="0" y="12007"/>
                  <a:pt x="0" y="12602"/>
                </a:cubicBezTo>
                <a:cubicBezTo>
                  <a:pt x="0" y="13261"/>
                  <a:pt x="518" y="13778"/>
                  <a:pt x="1176" y="13778"/>
                </a:cubicBezTo>
                <a:lnTo>
                  <a:pt x="4624" y="13778"/>
                </a:lnTo>
                <a:cubicBezTo>
                  <a:pt x="4703" y="14436"/>
                  <a:pt x="4891" y="15016"/>
                  <a:pt x="5094" y="15612"/>
                </a:cubicBezTo>
                <a:lnTo>
                  <a:pt x="2085" y="17367"/>
                </a:lnTo>
                <a:cubicBezTo>
                  <a:pt x="1568" y="17696"/>
                  <a:pt x="1364" y="18355"/>
                  <a:pt x="1693" y="18935"/>
                </a:cubicBezTo>
                <a:cubicBezTo>
                  <a:pt x="1881" y="19264"/>
                  <a:pt x="2273" y="19530"/>
                  <a:pt x="2665" y="19530"/>
                </a:cubicBezTo>
                <a:cubicBezTo>
                  <a:pt x="2869" y="19530"/>
                  <a:pt x="3057" y="19452"/>
                  <a:pt x="3261" y="19326"/>
                </a:cubicBezTo>
                <a:lnTo>
                  <a:pt x="6270" y="17634"/>
                </a:lnTo>
                <a:cubicBezTo>
                  <a:pt x="6662" y="18151"/>
                  <a:pt x="7116" y="18605"/>
                  <a:pt x="7634" y="18997"/>
                </a:cubicBezTo>
                <a:lnTo>
                  <a:pt x="5878" y="22007"/>
                </a:lnTo>
                <a:cubicBezTo>
                  <a:pt x="5612" y="22524"/>
                  <a:pt x="5737" y="23245"/>
                  <a:pt x="6333" y="23574"/>
                </a:cubicBezTo>
                <a:cubicBezTo>
                  <a:pt x="6521" y="23637"/>
                  <a:pt x="6725" y="23700"/>
                  <a:pt x="6913" y="23700"/>
                </a:cubicBezTo>
                <a:cubicBezTo>
                  <a:pt x="7305" y="23700"/>
                  <a:pt x="7696" y="23512"/>
                  <a:pt x="7900" y="23120"/>
                </a:cubicBezTo>
                <a:lnTo>
                  <a:pt x="9593" y="20110"/>
                </a:lnTo>
                <a:cubicBezTo>
                  <a:pt x="10189" y="20377"/>
                  <a:pt x="10831" y="20565"/>
                  <a:pt x="11490" y="20627"/>
                </a:cubicBezTo>
                <a:lnTo>
                  <a:pt x="11490" y="24091"/>
                </a:lnTo>
                <a:cubicBezTo>
                  <a:pt x="11490" y="24750"/>
                  <a:pt x="12007" y="25204"/>
                  <a:pt x="12602" y="25204"/>
                </a:cubicBezTo>
                <a:cubicBezTo>
                  <a:pt x="13245" y="25204"/>
                  <a:pt x="13778" y="24750"/>
                  <a:pt x="13778" y="24091"/>
                </a:cubicBezTo>
                <a:lnTo>
                  <a:pt x="13778" y="20627"/>
                </a:lnTo>
                <a:cubicBezTo>
                  <a:pt x="14421" y="20565"/>
                  <a:pt x="15079" y="20377"/>
                  <a:pt x="15675" y="20110"/>
                </a:cubicBezTo>
                <a:lnTo>
                  <a:pt x="17367" y="23120"/>
                </a:lnTo>
                <a:cubicBezTo>
                  <a:pt x="17556" y="23512"/>
                  <a:pt x="17947" y="23700"/>
                  <a:pt x="18339" y="23700"/>
                </a:cubicBezTo>
                <a:cubicBezTo>
                  <a:pt x="18543" y="23700"/>
                  <a:pt x="18731" y="23637"/>
                  <a:pt x="18935" y="23574"/>
                </a:cubicBezTo>
                <a:cubicBezTo>
                  <a:pt x="19452" y="23245"/>
                  <a:pt x="19656" y="22524"/>
                  <a:pt x="19327" y="22007"/>
                </a:cubicBezTo>
                <a:lnTo>
                  <a:pt x="17634" y="18997"/>
                </a:lnTo>
                <a:cubicBezTo>
                  <a:pt x="18151" y="18605"/>
                  <a:pt x="18606" y="18151"/>
                  <a:pt x="18998" y="17634"/>
                </a:cubicBezTo>
                <a:lnTo>
                  <a:pt x="22007" y="19326"/>
                </a:lnTo>
                <a:cubicBezTo>
                  <a:pt x="22195" y="19452"/>
                  <a:pt x="22399" y="19530"/>
                  <a:pt x="22587" y="19530"/>
                </a:cubicBezTo>
                <a:cubicBezTo>
                  <a:pt x="22979" y="19530"/>
                  <a:pt x="23371" y="19264"/>
                  <a:pt x="23575" y="18935"/>
                </a:cubicBezTo>
                <a:cubicBezTo>
                  <a:pt x="23904" y="18355"/>
                  <a:pt x="23700" y="17696"/>
                  <a:pt x="23120" y="17367"/>
                </a:cubicBezTo>
                <a:lnTo>
                  <a:pt x="20173" y="15612"/>
                </a:lnTo>
                <a:cubicBezTo>
                  <a:pt x="20377" y="15016"/>
                  <a:pt x="20565" y="14436"/>
                  <a:pt x="20628" y="13778"/>
                </a:cubicBezTo>
                <a:lnTo>
                  <a:pt x="24092" y="13778"/>
                </a:lnTo>
                <a:cubicBezTo>
                  <a:pt x="24750" y="13778"/>
                  <a:pt x="25267" y="13261"/>
                  <a:pt x="25267" y="12602"/>
                </a:cubicBezTo>
                <a:cubicBezTo>
                  <a:pt x="25267" y="11944"/>
                  <a:pt x="24750" y="11489"/>
                  <a:pt x="24092" y="11489"/>
                </a:cubicBezTo>
                <a:lnTo>
                  <a:pt x="20628" y="11489"/>
                </a:lnTo>
                <a:cubicBezTo>
                  <a:pt x="20565" y="10831"/>
                  <a:pt x="20377" y="10188"/>
                  <a:pt x="20173" y="9593"/>
                </a:cubicBezTo>
                <a:lnTo>
                  <a:pt x="23120" y="7900"/>
                </a:lnTo>
                <a:cubicBezTo>
                  <a:pt x="23700" y="7571"/>
                  <a:pt x="23904" y="6850"/>
                  <a:pt x="23575" y="6332"/>
                </a:cubicBezTo>
                <a:cubicBezTo>
                  <a:pt x="23354" y="5933"/>
                  <a:pt x="22957" y="5717"/>
                  <a:pt x="22564" y="5717"/>
                </a:cubicBezTo>
                <a:cubicBezTo>
                  <a:pt x="22370" y="5717"/>
                  <a:pt x="22178" y="5769"/>
                  <a:pt x="22007" y="5878"/>
                </a:cubicBezTo>
                <a:lnTo>
                  <a:pt x="18998" y="7633"/>
                </a:lnTo>
                <a:cubicBezTo>
                  <a:pt x="18606" y="7116"/>
                  <a:pt x="18151" y="6662"/>
                  <a:pt x="17634" y="6270"/>
                </a:cubicBezTo>
                <a:lnTo>
                  <a:pt x="19327" y="3260"/>
                </a:lnTo>
                <a:cubicBezTo>
                  <a:pt x="19656" y="2680"/>
                  <a:pt x="19452" y="2022"/>
                  <a:pt x="18935" y="1693"/>
                </a:cubicBezTo>
                <a:cubicBezTo>
                  <a:pt x="18763" y="1584"/>
                  <a:pt x="18570" y="1533"/>
                  <a:pt x="18375" y="1533"/>
                </a:cubicBezTo>
                <a:cubicBezTo>
                  <a:pt x="17983" y="1533"/>
                  <a:pt x="17588" y="1739"/>
                  <a:pt x="17367" y="2085"/>
                </a:cubicBezTo>
                <a:lnTo>
                  <a:pt x="15675" y="5094"/>
                </a:lnTo>
                <a:cubicBezTo>
                  <a:pt x="15079" y="4828"/>
                  <a:pt x="14421" y="4702"/>
                  <a:pt x="13778" y="4561"/>
                </a:cubicBezTo>
                <a:lnTo>
                  <a:pt x="13778" y="1176"/>
                </a:lnTo>
                <a:cubicBezTo>
                  <a:pt x="13778" y="517"/>
                  <a:pt x="13245" y="0"/>
                  <a:pt x="12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5"/>
          <p:cNvGrpSpPr/>
          <p:nvPr/>
        </p:nvGrpSpPr>
        <p:grpSpPr>
          <a:xfrm>
            <a:off x="5448797" y="3279040"/>
            <a:ext cx="549735" cy="456079"/>
            <a:chOff x="6753600" y="2605600"/>
            <a:chExt cx="656400" cy="561950"/>
          </a:xfrm>
        </p:grpSpPr>
        <p:sp>
          <p:nvSpPr>
            <p:cNvPr id="438" name="Google Shape;438;p35"/>
            <p:cNvSpPr/>
            <p:nvPr/>
          </p:nvSpPr>
          <p:spPr>
            <a:xfrm>
              <a:off x="6753600" y="2605600"/>
              <a:ext cx="656400" cy="357775"/>
            </a:xfrm>
            <a:custGeom>
              <a:avLst/>
              <a:gdLst/>
              <a:ahLst/>
              <a:cxnLst/>
              <a:rect l="l" t="t" r="r" b="b"/>
              <a:pathLst>
                <a:path w="26256" h="14311" extrusionOk="0">
                  <a:moveTo>
                    <a:pt x="13136" y="0"/>
                  </a:moveTo>
                  <a:cubicBezTo>
                    <a:pt x="12477" y="0"/>
                    <a:pt x="11960" y="533"/>
                    <a:pt x="11960" y="1176"/>
                  </a:cubicBezTo>
                  <a:lnTo>
                    <a:pt x="11960" y="4765"/>
                  </a:lnTo>
                  <a:cubicBezTo>
                    <a:pt x="11302" y="4844"/>
                    <a:pt x="10644" y="5032"/>
                    <a:pt x="10001" y="5298"/>
                  </a:cubicBezTo>
                  <a:lnTo>
                    <a:pt x="8230" y="2163"/>
                  </a:lnTo>
                  <a:cubicBezTo>
                    <a:pt x="8009" y="1764"/>
                    <a:pt x="7612" y="1548"/>
                    <a:pt x="7200" y="1548"/>
                  </a:cubicBezTo>
                  <a:cubicBezTo>
                    <a:pt x="6997" y="1548"/>
                    <a:pt x="6791" y="1600"/>
                    <a:pt x="6600" y="1709"/>
                  </a:cubicBezTo>
                  <a:cubicBezTo>
                    <a:pt x="6004" y="2022"/>
                    <a:pt x="5816" y="2806"/>
                    <a:pt x="6145" y="3339"/>
                  </a:cubicBezTo>
                  <a:lnTo>
                    <a:pt x="7963" y="6474"/>
                  </a:lnTo>
                  <a:cubicBezTo>
                    <a:pt x="7446" y="6866"/>
                    <a:pt x="6929" y="7383"/>
                    <a:pt x="6537" y="7900"/>
                  </a:cubicBezTo>
                  <a:lnTo>
                    <a:pt x="3402" y="6082"/>
                  </a:lnTo>
                  <a:cubicBezTo>
                    <a:pt x="3226" y="5973"/>
                    <a:pt x="3023" y="5921"/>
                    <a:pt x="2819" y="5921"/>
                  </a:cubicBezTo>
                  <a:cubicBezTo>
                    <a:pt x="2403" y="5921"/>
                    <a:pt x="1982" y="6137"/>
                    <a:pt x="1772" y="6537"/>
                  </a:cubicBezTo>
                  <a:cubicBezTo>
                    <a:pt x="1443" y="7116"/>
                    <a:pt x="1631" y="7838"/>
                    <a:pt x="2226" y="8167"/>
                  </a:cubicBezTo>
                  <a:lnTo>
                    <a:pt x="5361" y="9938"/>
                  </a:lnTo>
                  <a:cubicBezTo>
                    <a:pt x="5095" y="10581"/>
                    <a:pt x="4907" y="11239"/>
                    <a:pt x="4828" y="11897"/>
                  </a:cubicBezTo>
                  <a:lnTo>
                    <a:pt x="1239" y="11897"/>
                  </a:lnTo>
                  <a:cubicBezTo>
                    <a:pt x="596" y="11897"/>
                    <a:pt x="1" y="12414"/>
                    <a:pt x="1" y="13073"/>
                  </a:cubicBezTo>
                  <a:cubicBezTo>
                    <a:pt x="1" y="13715"/>
                    <a:pt x="596" y="14311"/>
                    <a:pt x="1239" y="14311"/>
                  </a:cubicBezTo>
                  <a:lnTo>
                    <a:pt x="25080" y="14311"/>
                  </a:lnTo>
                  <a:cubicBezTo>
                    <a:pt x="25738" y="14311"/>
                    <a:pt x="26255" y="13715"/>
                    <a:pt x="26255" y="13073"/>
                  </a:cubicBezTo>
                  <a:cubicBezTo>
                    <a:pt x="26255" y="12414"/>
                    <a:pt x="25738" y="11897"/>
                    <a:pt x="25080" y="11897"/>
                  </a:cubicBezTo>
                  <a:lnTo>
                    <a:pt x="21490" y="11897"/>
                  </a:lnTo>
                  <a:cubicBezTo>
                    <a:pt x="21365" y="11239"/>
                    <a:pt x="21224" y="10581"/>
                    <a:pt x="20973" y="9938"/>
                  </a:cubicBezTo>
                  <a:lnTo>
                    <a:pt x="24108" y="8167"/>
                  </a:lnTo>
                  <a:cubicBezTo>
                    <a:pt x="24625" y="7838"/>
                    <a:pt x="24813" y="7116"/>
                    <a:pt x="24500" y="6537"/>
                  </a:cubicBezTo>
                  <a:cubicBezTo>
                    <a:pt x="24279" y="6137"/>
                    <a:pt x="23882" y="5921"/>
                    <a:pt x="23465" y="5921"/>
                  </a:cubicBezTo>
                  <a:cubicBezTo>
                    <a:pt x="23260" y="5921"/>
                    <a:pt x="23050" y="5973"/>
                    <a:pt x="22854" y="6082"/>
                  </a:cubicBezTo>
                  <a:lnTo>
                    <a:pt x="19797" y="7900"/>
                  </a:lnTo>
                  <a:cubicBezTo>
                    <a:pt x="19327" y="7383"/>
                    <a:pt x="18873" y="6866"/>
                    <a:pt x="18355" y="6474"/>
                  </a:cubicBezTo>
                  <a:lnTo>
                    <a:pt x="20111" y="3339"/>
                  </a:lnTo>
                  <a:cubicBezTo>
                    <a:pt x="20440" y="2806"/>
                    <a:pt x="20252" y="2022"/>
                    <a:pt x="19719" y="1709"/>
                  </a:cubicBezTo>
                  <a:cubicBezTo>
                    <a:pt x="19528" y="1600"/>
                    <a:pt x="19321" y="1548"/>
                    <a:pt x="19118" y="1548"/>
                  </a:cubicBezTo>
                  <a:cubicBezTo>
                    <a:pt x="18706" y="1548"/>
                    <a:pt x="18309" y="1764"/>
                    <a:pt x="18089" y="2163"/>
                  </a:cubicBezTo>
                  <a:lnTo>
                    <a:pt x="16271" y="5298"/>
                  </a:lnTo>
                  <a:cubicBezTo>
                    <a:pt x="15675" y="5032"/>
                    <a:pt x="15017" y="4844"/>
                    <a:pt x="14374" y="4765"/>
                  </a:cubicBezTo>
                  <a:lnTo>
                    <a:pt x="14374" y="1176"/>
                  </a:lnTo>
                  <a:cubicBezTo>
                    <a:pt x="14374" y="533"/>
                    <a:pt x="13778" y="0"/>
                    <a:pt x="13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28850" y="3013900"/>
              <a:ext cx="505900" cy="153650"/>
            </a:xfrm>
            <a:custGeom>
              <a:avLst/>
              <a:gdLst/>
              <a:ahLst/>
              <a:cxnLst/>
              <a:rect l="l" t="t" r="r" b="b"/>
              <a:pathLst>
                <a:path w="20236" h="6146" extrusionOk="0">
                  <a:moveTo>
                    <a:pt x="1176" y="1"/>
                  </a:moveTo>
                  <a:cubicBezTo>
                    <a:pt x="517" y="1"/>
                    <a:pt x="0" y="518"/>
                    <a:pt x="0" y="1177"/>
                  </a:cubicBezTo>
                  <a:cubicBezTo>
                    <a:pt x="0" y="1835"/>
                    <a:pt x="517" y="2352"/>
                    <a:pt x="1176" y="2352"/>
                  </a:cubicBezTo>
                  <a:lnTo>
                    <a:pt x="5878" y="2352"/>
                  </a:lnTo>
                  <a:lnTo>
                    <a:pt x="9264" y="5816"/>
                  </a:lnTo>
                  <a:cubicBezTo>
                    <a:pt x="9530" y="6067"/>
                    <a:pt x="9859" y="6145"/>
                    <a:pt x="10126" y="6145"/>
                  </a:cubicBezTo>
                  <a:cubicBezTo>
                    <a:pt x="10439" y="6145"/>
                    <a:pt x="10768" y="6067"/>
                    <a:pt x="10972" y="5816"/>
                  </a:cubicBezTo>
                  <a:lnTo>
                    <a:pt x="14436" y="2352"/>
                  </a:lnTo>
                  <a:lnTo>
                    <a:pt x="19060" y="2352"/>
                  </a:lnTo>
                  <a:cubicBezTo>
                    <a:pt x="19718" y="2352"/>
                    <a:pt x="20236" y="1835"/>
                    <a:pt x="20236" y="1177"/>
                  </a:cubicBezTo>
                  <a:cubicBezTo>
                    <a:pt x="20236" y="518"/>
                    <a:pt x="19718" y="1"/>
                    <a:pt x="19060" y="1"/>
                  </a:cubicBezTo>
                  <a:lnTo>
                    <a:pt x="13903" y="1"/>
                  </a:lnTo>
                  <a:cubicBezTo>
                    <a:pt x="13652" y="1"/>
                    <a:pt x="13323" y="126"/>
                    <a:pt x="13057" y="330"/>
                  </a:cubicBezTo>
                  <a:lnTo>
                    <a:pt x="10126" y="3261"/>
                  </a:lnTo>
                  <a:lnTo>
                    <a:pt x="7179" y="330"/>
                  </a:lnTo>
                  <a:cubicBezTo>
                    <a:pt x="6991" y="126"/>
                    <a:pt x="6662"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5"/>
          <p:cNvSpPr txBox="1">
            <a:spLocks noGrp="1"/>
          </p:cNvSpPr>
          <p:nvPr>
            <p:ph type="title" idx="4"/>
          </p:nvPr>
        </p:nvSpPr>
        <p:spPr>
          <a:xfrm>
            <a:off x="6552426" y="3779425"/>
            <a:ext cx="2732400" cy="3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Model Deployment</a:t>
            </a:r>
            <a:endParaRPr sz="1600"/>
          </a:p>
        </p:txBody>
      </p:sp>
      <p:sp>
        <p:nvSpPr>
          <p:cNvPr id="441" name="Google Shape;441;p35"/>
          <p:cNvSpPr txBox="1">
            <a:spLocks noGrp="1"/>
          </p:cNvSpPr>
          <p:nvPr>
            <p:ph type="subTitle" idx="5"/>
          </p:nvPr>
        </p:nvSpPr>
        <p:spPr>
          <a:xfrm>
            <a:off x="6849046" y="4096454"/>
            <a:ext cx="2073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Docker/Streamlit Dashboard/fastapi</a:t>
            </a:r>
            <a:endParaRPr/>
          </a:p>
        </p:txBody>
      </p:sp>
      <p:sp>
        <p:nvSpPr>
          <p:cNvPr id="442" name="Google Shape;442;p35"/>
          <p:cNvSpPr/>
          <p:nvPr/>
        </p:nvSpPr>
        <p:spPr>
          <a:xfrm>
            <a:off x="7654089" y="3251385"/>
            <a:ext cx="529049" cy="511409"/>
          </a:xfrm>
          <a:custGeom>
            <a:avLst/>
            <a:gdLst/>
            <a:ahLst/>
            <a:cxnLst/>
            <a:rect l="l" t="t" r="r" b="b"/>
            <a:pathLst>
              <a:path w="25268" h="25205" extrusionOk="0">
                <a:moveTo>
                  <a:pt x="12602" y="6991"/>
                </a:moveTo>
                <a:cubicBezTo>
                  <a:pt x="15737" y="6991"/>
                  <a:pt x="18214" y="9530"/>
                  <a:pt x="18214" y="12602"/>
                </a:cubicBezTo>
                <a:cubicBezTo>
                  <a:pt x="18214" y="15737"/>
                  <a:pt x="15737" y="18214"/>
                  <a:pt x="12602" y="18214"/>
                </a:cubicBezTo>
                <a:cubicBezTo>
                  <a:pt x="9530" y="18214"/>
                  <a:pt x="7054" y="15737"/>
                  <a:pt x="7054" y="12602"/>
                </a:cubicBezTo>
                <a:cubicBezTo>
                  <a:pt x="7054" y="9530"/>
                  <a:pt x="9530" y="6991"/>
                  <a:pt x="12602" y="6991"/>
                </a:cubicBezTo>
                <a:close/>
                <a:moveTo>
                  <a:pt x="12602" y="0"/>
                </a:moveTo>
                <a:cubicBezTo>
                  <a:pt x="12007" y="0"/>
                  <a:pt x="11490" y="517"/>
                  <a:pt x="11490" y="1176"/>
                </a:cubicBezTo>
                <a:lnTo>
                  <a:pt x="11490" y="4561"/>
                </a:lnTo>
                <a:cubicBezTo>
                  <a:pt x="10831" y="4702"/>
                  <a:pt x="10189" y="4828"/>
                  <a:pt x="9593" y="5094"/>
                </a:cubicBezTo>
                <a:lnTo>
                  <a:pt x="7900" y="2085"/>
                </a:lnTo>
                <a:cubicBezTo>
                  <a:pt x="7680" y="1739"/>
                  <a:pt x="7285" y="1533"/>
                  <a:pt x="6893" y="1533"/>
                </a:cubicBezTo>
                <a:cubicBezTo>
                  <a:pt x="6698" y="1533"/>
                  <a:pt x="6504" y="1584"/>
                  <a:pt x="6333" y="1693"/>
                </a:cubicBezTo>
                <a:cubicBezTo>
                  <a:pt x="5737" y="2022"/>
                  <a:pt x="5612" y="2680"/>
                  <a:pt x="5878" y="3260"/>
                </a:cubicBezTo>
                <a:lnTo>
                  <a:pt x="7634" y="6270"/>
                </a:lnTo>
                <a:cubicBezTo>
                  <a:pt x="7116" y="6662"/>
                  <a:pt x="6662" y="7116"/>
                  <a:pt x="6270" y="7633"/>
                </a:cubicBezTo>
                <a:lnTo>
                  <a:pt x="3261" y="5878"/>
                </a:lnTo>
                <a:cubicBezTo>
                  <a:pt x="3090" y="5769"/>
                  <a:pt x="2897" y="5717"/>
                  <a:pt x="2704" y="5717"/>
                </a:cubicBezTo>
                <a:cubicBezTo>
                  <a:pt x="2310" y="5717"/>
                  <a:pt x="1914" y="5933"/>
                  <a:pt x="1693" y="6332"/>
                </a:cubicBezTo>
                <a:cubicBezTo>
                  <a:pt x="1364" y="6850"/>
                  <a:pt x="1568" y="7571"/>
                  <a:pt x="2085" y="7900"/>
                </a:cubicBezTo>
                <a:lnTo>
                  <a:pt x="5094" y="9593"/>
                </a:lnTo>
                <a:cubicBezTo>
                  <a:pt x="4891" y="10188"/>
                  <a:pt x="4703" y="10831"/>
                  <a:pt x="4624" y="11489"/>
                </a:cubicBezTo>
                <a:lnTo>
                  <a:pt x="1176" y="11489"/>
                </a:lnTo>
                <a:cubicBezTo>
                  <a:pt x="518" y="11489"/>
                  <a:pt x="0" y="12007"/>
                  <a:pt x="0" y="12602"/>
                </a:cubicBezTo>
                <a:cubicBezTo>
                  <a:pt x="0" y="13261"/>
                  <a:pt x="518" y="13778"/>
                  <a:pt x="1176" y="13778"/>
                </a:cubicBezTo>
                <a:lnTo>
                  <a:pt x="4624" y="13778"/>
                </a:lnTo>
                <a:cubicBezTo>
                  <a:pt x="4703" y="14436"/>
                  <a:pt x="4891" y="15016"/>
                  <a:pt x="5094" y="15612"/>
                </a:cubicBezTo>
                <a:lnTo>
                  <a:pt x="2085" y="17367"/>
                </a:lnTo>
                <a:cubicBezTo>
                  <a:pt x="1568" y="17696"/>
                  <a:pt x="1364" y="18355"/>
                  <a:pt x="1693" y="18935"/>
                </a:cubicBezTo>
                <a:cubicBezTo>
                  <a:pt x="1881" y="19264"/>
                  <a:pt x="2273" y="19530"/>
                  <a:pt x="2665" y="19530"/>
                </a:cubicBezTo>
                <a:cubicBezTo>
                  <a:pt x="2869" y="19530"/>
                  <a:pt x="3057" y="19452"/>
                  <a:pt x="3261" y="19326"/>
                </a:cubicBezTo>
                <a:lnTo>
                  <a:pt x="6270" y="17634"/>
                </a:lnTo>
                <a:cubicBezTo>
                  <a:pt x="6662" y="18151"/>
                  <a:pt x="7116" y="18605"/>
                  <a:pt x="7634" y="18997"/>
                </a:cubicBezTo>
                <a:lnTo>
                  <a:pt x="5878" y="22007"/>
                </a:lnTo>
                <a:cubicBezTo>
                  <a:pt x="5612" y="22524"/>
                  <a:pt x="5737" y="23245"/>
                  <a:pt x="6333" y="23574"/>
                </a:cubicBezTo>
                <a:cubicBezTo>
                  <a:pt x="6521" y="23637"/>
                  <a:pt x="6725" y="23700"/>
                  <a:pt x="6913" y="23700"/>
                </a:cubicBezTo>
                <a:cubicBezTo>
                  <a:pt x="7305" y="23700"/>
                  <a:pt x="7696" y="23512"/>
                  <a:pt x="7900" y="23120"/>
                </a:cubicBezTo>
                <a:lnTo>
                  <a:pt x="9593" y="20110"/>
                </a:lnTo>
                <a:cubicBezTo>
                  <a:pt x="10189" y="20377"/>
                  <a:pt x="10831" y="20565"/>
                  <a:pt x="11490" y="20627"/>
                </a:cubicBezTo>
                <a:lnTo>
                  <a:pt x="11490" y="24091"/>
                </a:lnTo>
                <a:cubicBezTo>
                  <a:pt x="11490" y="24750"/>
                  <a:pt x="12007" y="25204"/>
                  <a:pt x="12602" y="25204"/>
                </a:cubicBezTo>
                <a:cubicBezTo>
                  <a:pt x="13245" y="25204"/>
                  <a:pt x="13778" y="24750"/>
                  <a:pt x="13778" y="24091"/>
                </a:cubicBezTo>
                <a:lnTo>
                  <a:pt x="13778" y="20627"/>
                </a:lnTo>
                <a:cubicBezTo>
                  <a:pt x="14421" y="20565"/>
                  <a:pt x="15079" y="20377"/>
                  <a:pt x="15675" y="20110"/>
                </a:cubicBezTo>
                <a:lnTo>
                  <a:pt x="17367" y="23120"/>
                </a:lnTo>
                <a:cubicBezTo>
                  <a:pt x="17556" y="23512"/>
                  <a:pt x="17947" y="23700"/>
                  <a:pt x="18339" y="23700"/>
                </a:cubicBezTo>
                <a:cubicBezTo>
                  <a:pt x="18543" y="23700"/>
                  <a:pt x="18731" y="23637"/>
                  <a:pt x="18935" y="23574"/>
                </a:cubicBezTo>
                <a:cubicBezTo>
                  <a:pt x="19452" y="23245"/>
                  <a:pt x="19656" y="22524"/>
                  <a:pt x="19327" y="22007"/>
                </a:cubicBezTo>
                <a:lnTo>
                  <a:pt x="17634" y="18997"/>
                </a:lnTo>
                <a:cubicBezTo>
                  <a:pt x="18151" y="18605"/>
                  <a:pt x="18606" y="18151"/>
                  <a:pt x="18998" y="17634"/>
                </a:cubicBezTo>
                <a:lnTo>
                  <a:pt x="22007" y="19326"/>
                </a:lnTo>
                <a:cubicBezTo>
                  <a:pt x="22195" y="19452"/>
                  <a:pt x="22399" y="19530"/>
                  <a:pt x="22587" y="19530"/>
                </a:cubicBezTo>
                <a:cubicBezTo>
                  <a:pt x="22979" y="19530"/>
                  <a:pt x="23371" y="19264"/>
                  <a:pt x="23575" y="18935"/>
                </a:cubicBezTo>
                <a:cubicBezTo>
                  <a:pt x="23904" y="18355"/>
                  <a:pt x="23700" y="17696"/>
                  <a:pt x="23120" y="17367"/>
                </a:cubicBezTo>
                <a:lnTo>
                  <a:pt x="20173" y="15612"/>
                </a:lnTo>
                <a:cubicBezTo>
                  <a:pt x="20377" y="15016"/>
                  <a:pt x="20565" y="14436"/>
                  <a:pt x="20628" y="13778"/>
                </a:cubicBezTo>
                <a:lnTo>
                  <a:pt x="24092" y="13778"/>
                </a:lnTo>
                <a:cubicBezTo>
                  <a:pt x="24750" y="13778"/>
                  <a:pt x="25267" y="13261"/>
                  <a:pt x="25267" y="12602"/>
                </a:cubicBezTo>
                <a:cubicBezTo>
                  <a:pt x="25267" y="11944"/>
                  <a:pt x="24750" y="11489"/>
                  <a:pt x="24092" y="11489"/>
                </a:cubicBezTo>
                <a:lnTo>
                  <a:pt x="20628" y="11489"/>
                </a:lnTo>
                <a:cubicBezTo>
                  <a:pt x="20565" y="10831"/>
                  <a:pt x="20377" y="10188"/>
                  <a:pt x="20173" y="9593"/>
                </a:cubicBezTo>
                <a:lnTo>
                  <a:pt x="23120" y="7900"/>
                </a:lnTo>
                <a:cubicBezTo>
                  <a:pt x="23700" y="7571"/>
                  <a:pt x="23904" y="6850"/>
                  <a:pt x="23575" y="6332"/>
                </a:cubicBezTo>
                <a:cubicBezTo>
                  <a:pt x="23354" y="5933"/>
                  <a:pt x="22957" y="5717"/>
                  <a:pt x="22564" y="5717"/>
                </a:cubicBezTo>
                <a:cubicBezTo>
                  <a:pt x="22370" y="5717"/>
                  <a:pt x="22178" y="5769"/>
                  <a:pt x="22007" y="5878"/>
                </a:cubicBezTo>
                <a:lnTo>
                  <a:pt x="18998" y="7633"/>
                </a:lnTo>
                <a:cubicBezTo>
                  <a:pt x="18606" y="7116"/>
                  <a:pt x="18151" y="6662"/>
                  <a:pt x="17634" y="6270"/>
                </a:cubicBezTo>
                <a:lnTo>
                  <a:pt x="19327" y="3260"/>
                </a:lnTo>
                <a:cubicBezTo>
                  <a:pt x="19656" y="2680"/>
                  <a:pt x="19452" y="2022"/>
                  <a:pt x="18935" y="1693"/>
                </a:cubicBezTo>
                <a:cubicBezTo>
                  <a:pt x="18763" y="1584"/>
                  <a:pt x="18570" y="1533"/>
                  <a:pt x="18375" y="1533"/>
                </a:cubicBezTo>
                <a:cubicBezTo>
                  <a:pt x="17983" y="1533"/>
                  <a:pt x="17588" y="1739"/>
                  <a:pt x="17367" y="2085"/>
                </a:cubicBezTo>
                <a:lnTo>
                  <a:pt x="15675" y="5094"/>
                </a:lnTo>
                <a:cubicBezTo>
                  <a:pt x="15079" y="4828"/>
                  <a:pt x="14421" y="4702"/>
                  <a:pt x="13778" y="4561"/>
                </a:cubicBezTo>
                <a:lnTo>
                  <a:pt x="13778" y="1176"/>
                </a:lnTo>
                <a:cubicBezTo>
                  <a:pt x="13778" y="517"/>
                  <a:pt x="13245" y="0"/>
                  <a:pt x="12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txBox="1">
            <a:spLocks noGrp="1"/>
          </p:cNvSpPr>
          <p:nvPr>
            <p:ph type="title" idx="4294967295"/>
          </p:nvPr>
        </p:nvSpPr>
        <p:spPr>
          <a:xfrm>
            <a:off x="329350" y="1038475"/>
            <a:ext cx="8593500" cy="18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4"/>
                </a:solidFill>
                <a:latin typeface="Didact Gothic"/>
                <a:ea typeface="Didact Gothic"/>
                <a:cs typeface="Didact Gothic"/>
                <a:sym typeface="Didact Gothic"/>
              </a:rPr>
              <a:t>Use Time-series weather data to forecast average daily temperature (*C) in Montreal, QC, using classical time-series and SOTA models</a:t>
            </a:r>
            <a:endParaRPr sz="1600" b="1">
              <a:solidFill>
                <a:schemeClr val="accent4"/>
              </a:solidFill>
              <a:latin typeface="Didact Gothic"/>
              <a:ea typeface="Didact Gothic"/>
              <a:cs typeface="Didact Gothic"/>
              <a:sym typeface="Didact Gothic"/>
            </a:endParaRPr>
          </a:p>
          <a:p>
            <a:pPr marL="0" lvl="0" indent="0" algn="l" rtl="0">
              <a:spcBef>
                <a:spcPts val="1600"/>
              </a:spcBef>
              <a:spcAft>
                <a:spcPts val="0"/>
              </a:spcAft>
              <a:buNone/>
            </a:pPr>
            <a:r>
              <a:rPr lang="en" sz="1400">
                <a:solidFill>
                  <a:schemeClr val="lt1"/>
                </a:solidFill>
                <a:latin typeface="Didact Gothic"/>
                <a:ea typeface="Didact Gothic"/>
                <a:cs typeface="Didact Gothic"/>
                <a:sym typeface="Didact Gothic"/>
              </a:rPr>
              <a:t>Use Machine Learning models to explore causal relationships between variables</a:t>
            </a:r>
            <a:endParaRPr sz="1400">
              <a:solidFill>
                <a:schemeClr val="lt1"/>
              </a:solidFill>
              <a:latin typeface="Didact Gothic"/>
              <a:ea typeface="Didact Gothic"/>
              <a:cs typeface="Didact Gothic"/>
              <a:sym typeface="Didact Gothic"/>
            </a:endParaRPr>
          </a:p>
          <a:p>
            <a:pPr marL="0" lvl="0" indent="0" algn="l" rtl="0">
              <a:spcBef>
                <a:spcPts val="1600"/>
              </a:spcBef>
              <a:spcAft>
                <a:spcPts val="0"/>
              </a:spcAft>
              <a:buNone/>
            </a:pPr>
            <a:r>
              <a:rPr lang="en" sz="1400">
                <a:solidFill>
                  <a:schemeClr val="lt1"/>
                </a:solidFill>
                <a:latin typeface="Didact Gothic"/>
                <a:ea typeface="Didact Gothic"/>
                <a:cs typeface="Didact Gothic"/>
                <a:sym typeface="Didact Gothic"/>
              </a:rPr>
              <a:t>Display anomalous temperature points based on historical patterns</a:t>
            </a:r>
            <a:endParaRPr sz="1400">
              <a:solidFill>
                <a:schemeClr val="lt1"/>
              </a:solidFill>
              <a:latin typeface="Didact Gothic"/>
              <a:ea typeface="Didact Gothic"/>
              <a:cs typeface="Didact Gothic"/>
              <a:sym typeface="Didact Gothic"/>
            </a:endParaRPr>
          </a:p>
          <a:p>
            <a:pPr marL="0" lvl="0" indent="0" algn="l" rtl="0">
              <a:spcBef>
                <a:spcPts val="1600"/>
              </a:spcBef>
              <a:spcAft>
                <a:spcPts val="0"/>
              </a:spcAft>
              <a:buNone/>
            </a:pPr>
            <a:r>
              <a:rPr lang="en" sz="1400">
                <a:solidFill>
                  <a:schemeClr val="lt1"/>
                </a:solidFill>
                <a:latin typeface="Didact Gothic"/>
                <a:ea typeface="Didact Gothic"/>
                <a:cs typeface="Didact Gothic"/>
                <a:sym typeface="Didact Gothic"/>
              </a:rPr>
              <a:t>Package and Deploy the model for industry use and on-demand predictions</a:t>
            </a:r>
            <a:endParaRPr sz="1800" b="1"/>
          </a:p>
          <a:p>
            <a:pPr marL="0" lvl="0" indent="0" algn="l" rtl="0">
              <a:spcBef>
                <a:spcPts val="1600"/>
              </a:spcBef>
              <a:spcAft>
                <a:spcPts val="0"/>
              </a:spcAft>
              <a:buNone/>
            </a:pPr>
            <a:endParaRPr sz="1800" b="1"/>
          </a:p>
        </p:txBody>
      </p:sp>
      <p:grpSp>
        <p:nvGrpSpPr>
          <p:cNvPr id="444" name="Google Shape;444;p35"/>
          <p:cNvGrpSpPr/>
          <p:nvPr/>
        </p:nvGrpSpPr>
        <p:grpSpPr>
          <a:xfrm>
            <a:off x="8106961" y="169399"/>
            <a:ext cx="597104" cy="679470"/>
            <a:chOff x="-5051600" y="4768575"/>
            <a:chExt cx="873725" cy="994250"/>
          </a:xfrm>
        </p:grpSpPr>
        <p:sp>
          <p:nvSpPr>
            <p:cNvPr id="445" name="Google Shape;445;p35"/>
            <p:cNvSpPr/>
            <p:nvPr/>
          </p:nvSpPr>
          <p:spPr>
            <a:xfrm>
              <a:off x="-5051600" y="4816800"/>
              <a:ext cx="803325" cy="803800"/>
            </a:xfrm>
            <a:custGeom>
              <a:avLst/>
              <a:gdLst/>
              <a:ahLst/>
              <a:cxnLst/>
              <a:rect l="l" t="t" r="r" b="b"/>
              <a:pathLst>
                <a:path w="32133" h="32152" extrusionOk="0">
                  <a:moveTo>
                    <a:pt x="16066" y="0"/>
                  </a:moveTo>
                  <a:cubicBezTo>
                    <a:pt x="7137" y="0"/>
                    <a:pt x="1" y="7156"/>
                    <a:pt x="1" y="16066"/>
                  </a:cubicBezTo>
                  <a:cubicBezTo>
                    <a:pt x="1" y="24919"/>
                    <a:pt x="7137" y="32151"/>
                    <a:pt x="16066" y="32151"/>
                  </a:cubicBezTo>
                  <a:cubicBezTo>
                    <a:pt x="24900" y="32151"/>
                    <a:pt x="32132" y="24919"/>
                    <a:pt x="32132" y="16066"/>
                  </a:cubicBezTo>
                  <a:lnTo>
                    <a:pt x="32132" y="15989"/>
                  </a:lnTo>
                  <a:cubicBezTo>
                    <a:pt x="30049" y="18882"/>
                    <a:pt x="26674" y="20734"/>
                    <a:pt x="22817" y="20734"/>
                  </a:cubicBezTo>
                  <a:cubicBezTo>
                    <a:pt x="16549" y="20734"/>
                    <a:pt x="11399" y="15584"/>
                    <a:pt x="11399" y="9239"/>
                  </a:cubicBezTo>
                  <a:cubicBezTo>
                    <a:pt x="11399" y="5458"/>
                    <a:pt x="13251" y="2083"/>
                    <a:pt x="16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4649950" y="5216525"/>
              <a:ext cx="401675" cy="404075"/>
            </a:xfrm>
            <a:custGeom>
              <a:avLst/>
              <a:gdLst/>
              <a:ahLst/>
              <a:cxnLst/>
              <a:rect l="l" t="t" r="r" b="b"/>
              <a:pathLst>
                <a:path w="16067" h="16163" extrusionOk="0">
                  <a:moveTo>
                    <a:pt x="16066" y="0"/>
                  </a:moveTo>
                  <a:cubicBezTo>
                    <a:pt x="13983" y="2893"/>
                    <a:pt x="10608" y="4745"/>
                    <a:pt x="6751" y="4745"/>
                  </a:cubicBezTo>
                  <a:cubicBezTo>
                    <a:pt x="4263" y="4745"/>
                    <a:pt x="1852" y="3857"/>
                    <a:pt x="0" y="2488"/>
                  </a:cubicBezTo>
                  <a:lnTo>
                    <a:pt x="0" y="16162"/>
                  </a:lnTo>
                  <a:cubicBezTo>
                    <a:pt x="8834" y="16162"/>
                    <a:pt x="16066" y="8930"/>
                    <a:pt x="16066" y="77"/>
                  </a:cubicBezTo>
                  <a:lnTo>
                    <a:pt x="16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4471075" y="4768575"/>
              <a:ext cx="293200" cy="293175"/>
            </a:xfrm>
            <a:custGeom>
              <a:avLst/>
              <a:gdLst/>
              <a:ahLst/>
              <a:cxnLst/>
              <a:rect l="l" t="t" r="r" b="b"/>
              <a:pathLst>
                <a:path w="11728" h="11727" extrusionOk="0">
                  <a:moveTo>
                    <a:pt x="5864" y="1"/>
                  </a:moveTo>
                  <a:lnTo>
                    <a:pt x="4900" y="4899"/>
                  </a:lnTo>
                  <a:lnTo>
                    <a:pt x="1" y="5864"/>
                  </a:lnTo>
                  <a:lnTo>
                    <a:pt x="4900" y="6828"/>
                  </a:lnTo>
                  <a:lnTo>
                    <a:pt x="5864" y="11727"/>
                  </a:lnTo>
                  <a:lnTo>
                    <a:pt x="6828" y="6828"/>
                  </a:lnTo>
                  <a:lnTo>
                    <a:pt x="11727" y="5864"/>
                  </a:lnTo>
                  <a:lnTo>
                    <a:pt x="6828" y="4899"/>
                  </a:lnTo>
                  <a:lnTo>
                    <a:pt x="58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4523625" y="5017850"/>
              <a:ext cx="175050" cy="174575"/>
            </a:xfrm>
            <a:custGeom>
              <a:avLst/>
              <a:gdLst/>
              <a:ahLst/>
              <a:cxnLst/>
              <a:rect l="l" t="t" r="r" b="b"/>
              <a:pathLst>
                <a:path w="7002" h="6983" extrusionOk="0">
                  <a:moveTo>
                    <a:pt x="3549" y="1"/>
                  </a:moveTo>
                  <a:lnTo>
                    <a:pt x="2990" y="2894"/>
                  </a:lnTo>
                  <a:lnTo>
                    <a:pt x="0" y="3530"/>
                  </a:lnTo>
                  <a:lnTo>
                    <a:pt x="2990" y="4090"/>
                  </a:lnTo>
                  <a:lnTo>
                    <a:pt x="3549" y="6983"/>
                  </a:lnTo>
                  <a:lnTo>
                    <a:pt x="4109" y="4090"/>
                  </a:lnTo>
                  <a:lnTo>
                    <a:pt x="7002" y="3530"/>
                  </a:lnTo>
                  <a:lnTo>
                    <a:pt x="4109" y="2894"/>
                  </a:lnTo>
                  <a:lnTo>
                    <a:pt x="3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4597875" y="5268575"/>
              <a:ext cx="327400" cy="494250"/>
            </a:xfrm>
            <a:custGeom>
              <a:avLst/>
              <a:gdLst/>
              <a:ahLst/>
              <a:cxnLst/>
              <a:rect l="l" t="t" r="r" b="b"/>
              <a:pathLst>
                <a:path w="13096" h="19770" extrusionOk="0">
                  <a:moveTo>
                    <a:pt x="6596" y="1"/>
                  </a:moveTo>
                  <a:lnTo>
                    <a:pt x="1524" y="11978"/>
                  </a:lnTo>
                  <a:cubicBezTo>
                    <a:pt x="0" y="15527"/>
                    <a:pt x="2488" y="19616"/>
                    <a:pt x="6346" y="19770"/>
                  </a:cubicBezTo>
                  <a:lnTo>
                    <a:pt x="6828" y="19770"/>
                  </a:lnTo>
                  <a:cubicBezTo>
                    <a:pt x="10685" y="19616"/>
                    <a:pt x="13096" y="15527"/>
                    <a:pt x="11650" y="11978"/>
                  </a:cubicBezTo>
                  <a:lnTo>
                    <a:pt x="6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4432975" y="5268575"/>
              <a:ext cx="162500" cy="494250"/>
            </a:xfrm>
            <a:custGeom>
              <a:avLst/>
              <a:gdLst/>
              <a:ahLst/>
              <a:cxnLst/>
              <a:rect l="l" t="t" r="r" b="b"/>
              <a:pathLst>
                <a:path w="6500" h="19770" extrusionOk="0">
                  <a:moveTo>
                    <a:pt x="0" y="1"/>
                  </a:moveTo>
                  <a:lnTo>
                    <a:pt x="0" y="19770"/>
                  </a:lnTo>
                  <a:lnTo>
                    <a:pt x="232" y="19770"/>
                  </a:lnTo>
                  <a:cubicBezTo>
                    <a:pt x="4089" y="19616"/>
                    <a:pt x="6500" y="15527"/>
                    <a:pt x="5054" y="11978"/>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6"/>
          <p:cNvSpPr txBox="1">
            <a:spLocks noGrp="1"/>
          </p:cNvSpPr>
          <p:nvPr>
            <p:ph type="title"/>
          </p:nvPr>
        </p:nvSpPr>
        <p:spPr>
          <a:xfrm>
            <a:off x="720000" y="196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Hypothesis/Problem Statement</a:t>
            </a:r>
            <a:endParaRPr/>
          </a:p>
        </p:txBody>
      </p:sp>
      <p:sp>
        <p:nvSpPr>
          <p:cNvPr id="456" name="Google Shape;456;p36"/>
          <p:cNvSpPr txBox="1"/>
          <p:nvPr/>
        </p:nvSpPr>
        <p:spPr>
          <a:xfrm>
            <a:off x="687250" y="843025"/>
            <a:ext cx="79515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200" i="1">
                <a:solidFill>
                  <a:srgbClr val="FFFFFF"/>
                </a:solidFill>
                <a:latin typeface="Didact Gothic"/>
                <a:ea typeface="Didact Gothic"/>
                <a:cs typeface="Didact Gothic"/>
                <a:sym typeface="Didact Gothic"/>
              </a:rPr>
              <a:t>“In the last couple of years, several studies have pioneered data-driven, global, medium-range weather prediction. All of them show that there is some potential in this approach but also highlight the need for further research.” - Rasp et all.</a:t>
            </a:r>
            <a:endParaRPr sz="1200" i="1">
              <a:solidFill>
                <a:srgbClr val="FFFFFF"/>
              </a:solidFill>
              <a:latin typeface="Didact Gothic"/>
              <a:ea typeface="Didact Gothic"/>
              <a:cs typeface="Didact Gothic"/>
              <a:sym typeface="Didact Gothic"/>
            </a:endParaRPr>
          </a:p>
        </p:txBody>
      </p:sp>
      <p:pic>
        <p:nvPicPr>
          <p:cNvPr id="457" name="Google Shape;457;p36"/>
          <p:cNvPicPr preferRelativeResize="0"/>
          <p:nvPr/>
        </p:nvPicPr>
        <p:blipFill>
          <a:blip r:embed="rId3">
            <a:alphaModFix/>
          </a:blip>
          <a:stretch>
            <a:fillRect/>
          </a:stretch>
        </p:blipFill>
        <p:spPr>
          <a:xfrm rot="5400002">
            <a:off x="2259968" y="1236675"/>
            <a:ext cx="578175" cy="1891425"/>
          </a:xfrm>
          <a:prstGeom prst="rect">
            <a:avLst/>
          </a:prstGeom>
          <a:noFill/>
          <a:ln>
            <a:noFill/>
          </a:ln>
        </p:spPr>
      </p:pic>
      <p:pic>
        <p:nvPicPr>
          <p:cNvPr id="458" name="Google Shape;458;p36"/>
          <p:cNvPicPr preferRelativeResize="0"/>
          <p:nvPr/>
        </p:nvPicPr>
        <p:blipFill>
          <a:blip r:embed="rId4">
            <a:alphaModFix/>
          </a:blip>
          <a:stretch>
            <a:fillRect/>
          </a:stretch>
        </p:blipFill>
        <p:spPr>
          <a:xfrm rot="5400000">
            <a:off x="6138854" y="1193100"/>
            <a:ext cx="643834" cy="1978575"/>
          </a:xfrm>
          <a:prstGeom prst="rect">
            <a:avLst/>
          </a:prstGeom>
          <a:noFill/>
          <a:ln>
            <a:noFill/>
          </a:ln>
        </p:spPr>
      </p:pic>
      <p:sp>
        <p:nvSpPr>
          <p:cNvPr id="459" name="Google Shape;459;p36"/>
          <p:cNvSpPr txBox="1"/>
          <p:nvPr/>
        </p:nvSpPr>
        <p:spPr>
          <a:xfrm>
            <a:off x="1403350" y="1491163"/>
            <a:ext cx="2291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4"/>
                </a:solidFill>
                <a:latin typeface="Varela Round"/>
                <a:ea typeface="Varela Round"/>
                <a:cs typeface="Varela Round"/>
                <a:sym typeface="Varela Round"/>
              </a:rPr>
              <a:t>Meteorological Observations</a:t>
            </a:r>
            <a:endParaRPr sz="800"/>
          </a:p>
        </p:txBody>
      </p:sp>
      <p:sp>
        <p:nvSpPr>
          <p:cNvPr id="460" name="Google Shape;460;p36"/>
          <p:cNvSpPr txBox="1"/>
          <p:nvPr/>
        </p:nvSpPr>
        <p:spPr>
          <a:xfrm>
            <a:off x="5356925" y="1491175"/>
            <a:ext cx="220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4"/>
                </a:solidFill>
                <a:latin typeface="Varela Round"/>
                <a:ea typeface="Varela Round"/>
                <a:cs typeface="Varela Round"/>
                <a:sym typeface="Varela Round"/>
              </a:rPr>
              <a:t>End-user forecast</a:t>
            </a:r>
            <a:r>
              <a:rPr lang="en" sz="1100">
                <a:solidFill>
                  <a:schemeClr val="accent4"/>
                </a:solidFill>
                <a:latin typeface="Varela Round"/>
                <a:ea typeface="Varela Round"/>
                <a:cs typeface="Varela Round"/>
                <a:sym typeface="Varela Round"/>
              </a:rPr>
              <a:t> </a:t>
            </a:r>
            <a:r>
              <a:rPr lang="en" sz="1200">
                <a:solidFill>
                  <a:schemeClr val="accent4"/>
                </a:solidFill>
                <a:latin typeface="Varela Round"/>
                <a:ea typeface="Varela Round"/>
                <a:cs typeface="Varela Round"/>
                <a:sym typeface="Varela Round"/>
              </a:rPr>
              <a:t>products</a:t>
            </a:r>
            <a:endParaRPr sz="800"/>
          </a:p>
        </p:txBody>
      </p:sp>
      <p:sp>
        <p:nvSpPr>
          <p:cNvPr id="461" name="Google Shape;461;p36"/>
          <p:cNvSpPr/>
          <p:nvPr/>
        </p:nvSpPr>
        <p:spPr>
          <a:xfrm>
            <a:off x="4021450" y="2007950"/>
            <a:ext cx="1041600" cy="267600"/>
          </a:xfrm>
          <a:prstGeom prst="rightArrow">
            <a:avLst>
              <a:gd name="adj1" fmla="val 50000"/>
              <a:gd name="adj2" fmla="val 50000"/>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txBox="1"/>
          <p:nvPr/>
        </p:nvSpPr>
        <p:spPr>
          <a:xfrm>
            <a:off x="358450" y="2974600"/>
            <a:ext cx="8328900" cy="1878900"/>
          </a:xfrm>
          <a:prstGeom prst="rect">
            <a:avLst/>
          </a:prstGeom>
          <a:noFill/>
          <a:ln>
            <a:noFill/>
          </a:ln>
        </p:spPr>
        <p:txBody>
          <a:bodyPr spcFirstLastPara="1" wrap="square" lIns="91425" tIns="91425" rIns="91425" bIns="91425" anchor="t" anchorCtr="0">
            <a:spAutoFit/>
          </a:bodyPr>
          <a:lstStyle/>
          <a:p>
            <a:pPr marL="736600" marR="279400" lvl="0" indent="-301625" algn="l" rtl="0">
              <a:lnSpc>
                <a:spcPct val="142857"/>
              </a:lnSpc>
              <a:spcBef>
                <a:spcPts val="2200"/>
              </a:spcBef>
              <a:spcAft>
                <a:spcPts val="0"/>
              </a:spcAft>
              <a:buClr>
                <a:srgbClr val="FFFFFF"/>
              </a:buClr>
              <a:buSzPts val="1150"/>
              <a:buFont typeface="Didact Gothic"/>
              <a:buAutoNum type="arabicPeriod"/>
            </a:pPr>
            <a:r>
              <a:rPr lang="en" sz="1150">
                <a:solidFill>
                  <a:srgbClr val="FFFFFF"/>
                </a:solidFill>
                <a:latin typeface="Didact Gothic"/>
                <a:ea typeface="Didact Gothic"/>
                <a:cs typeface="Didact Gothic"/>
                <a:sym typeface="Didact Gothic"/>
              </a:rPr>
              <a:t>Simple parametric models such as ARIMA will have a lower prediction error than more complicated machine learning or neural network models when given just past temperature patterns as a predictor to forecast future temperatures with (with no exogenous variables) </a:t>
            </a:r>
            <a:endParaRPr sz="1150">
              <a:solidFill>
                <a:srgbClr val="FFFFFF"/>
              </a:solidFill>
              <a:latin typeface="Didact Gothic"/>
              <a:ea typeface="Didact Gothic"/>
              <a:cs typeface="Didact Gothic"/>
              <a:sym typeface="Didact Gothic"/>
            </a:endParaRPr>
          </a:p>
          <a:p>
            <a:pPr marL="736600" marR="279400" lvl="0" indent="-301625" algn="l" rtl="0">
              <a:lnSpc>
                <a:spcPct val="142857"/>
              </a:lnSpc>
              <a:spcBef>
                <a:spcPts val="0"/>
              </a:spcBef>
              <a:spcAft>
                <a:spcPts val="0"/>
              </a:spcAft>
              <a:buClr>
                <a:srgbClr val="FFFFFF"/>
              </a:buClr>
              <a:buSzPts val="1150"/>
              <a:buFont typeface="Didact Gothic"/>
              <a:buAutoNum type="arabicPeriod"/>
            </a:pPr>
            <a:r>
              <a:rPr lang="en" sz="1150">
                <a:solidFill>
                  <a:srgbClr val="FFFFFF"/>
                </a:solidFill>
                <a:latin typeface="Didact Gothic"/>
                <a:ea typeface="Didact Gothic"/>
                <a:cs typeface="Didact Gothic"/>
                <a:sym typeface="Didact Gothic"/>
              </a:rPr>
              <a:t>Neural Network models will perform best when a large variety of predictors are available, since they are generally more capable of identifying and capturing any hidden variable relationships, when present, that might not be visible to the human eye.</a:t>
            </a:r>
            <a:endParaRPr sz="1150">
              <a:solidFill>
                <a:srgbClr val="FFFFFF"/>
              </a:solidFill>
              <a:latin typeface="Didact Gothic"/>
              <a:ea typeface="Didact Gothic"/>
              <a:cs typeface="Didact Gothic"/>
              <a:sym typeface="Didact Gothic"/>
            </a:endParaRPr>
          </a:p>
          <a:p>
            <a:pPr marL="736600" marR="279400" lvl="0" indent="-301625" algn="l" rtl="0">
              <a:lnSpc>
                <a:spcPct val="142857"/>
              </a:lnSpc>
              <a:spcBef>
                <a:spcPts val="0"/>
              </a:spcBef>
              <a:spcAft>
                <a:spcPts val="0"/>
              </a:spcAft>
              <a:buClr>
                <a:srgbClr val="FFFFFF"/>
              </a:buClr>
              <a:buSzPts val="1150"/>
              <a:buFont typeface="Didact Gothic"/>
              <a:buAutoNum type="arabicPeriod"/>
            </a:pPr>
            <a:r>
              <a:rPr lang="en" sz="1150">
                <a:solidFill>
                  <a:srgbClr val="FFFFFF"/>
                </a:solidFill>
                <a:latin typeface="Didact Gothic"/>
                <a:ea typeface="Didact Gothic"/>
                <a:cs typeface="Didact Gothic"/>
                <a:sym typeface="Didact Gothic"/>
              </a:rPr>
              <a:t>The best explanatory factor for temperature will simply be the most recent available past temperatures.</a:t>
            </a:r>
            <a:endParaRPr sz="1150">
              <a:solidFill>
                <a:srgbClr val="FFFFFF"/>
              </a:solidFill>
              <a:latin typeface="Didact Gothic"/>
              <a:ea typeface="Didact Gothic"/>
              <a:cs typeface="Didact Gothic"/>
              <a:sym typeface="Didact Gothic"/>
            </a:endParaRPr>
          </a:p>
        </p:txBody>
      </p:sp>
      <p:sp>
        <p:nvSpPr>
          <p:cNvPr id="463" name="Google Shape;463;p36"/>
          <p:cNvSpPr txBox="1"/>
          <p:nvPr/>
        </p:nvSpPr>
        <p:spPr>
          <a:xfrm>
            <a:off x="687250" y="2605288"/>
            <a:ext cx="2291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4"/>
                </a:solidFill>
                <a:latin typeface="Varela Round"/>
                <a:ea typeface="Varela Round"/>
                <a:cs typeface="Varela Round"/>
                <a:sym typeface="Varela Round"/>
              </a:rPr>
              <a:t>Hypotheses</a:t>
            </a:r>
            <a:endParaRPr sz="1100" b="1"/>
          </a:p>
        </p:txBody>
      </p:sp>
      <p:grpSp>
        <p:nvGrpSpPr>
          <p:cNvPr id="464" name="Google Shape;464;p36"/>
          <p:cNvGrpSpPr/>
          <p:nvPr/>
        </p:nvGrpSpPr>
        <p:grpSpPr>
          <a:xfrm>
            <a:off x="7836151" y="158849"/>
            <a:ext cx="686390" cy="648154"/>
            <a:chOff x="-2144600" y="539500"/>
            <a:chExt cx="1004375" cy="948425"/>
          </a:xfrm>
        </p:grpSpPr>
        <p:sp>
          <p:nvSpPr>
            <p:cNvPr id="465" name="Google Shape;465;p36"/>
            <p:cNvSpPr/>
            <p:nvPr/>
          </p:nvSpPr>
          <p:spPr>
            <a:xfrm>
              <a:off x="-2026000" y="539500"/>
              <a:ext cx="765225" cy="759425"/>
            </a:xfrm>
            <a:custGeom>
              <a:avLst/>
              <a:gdLst/>
              <a:ahLst/>
              <a:cxnLst/>
              <a:rect l="l" t="t" r="r" b="b"/>
              <a:pathLst>
                <a:path w="30609" h="30377" extrusionOk="0">
                  <a:moveTo>
                    <a:pt x="15333" y="3857"/>
                  </a:moveTo>
                  <a:cubicBezTo>
                    <a:pt x="21602" y="3857"/>
                    <a:pt x="26674" y="8930"/>
                    <a:pt x="26674" y="15198"/>
                  </a:cubicBezTo>
                  <a:cubicBezTo>
                    <a:pt x="26674" y="21466"/>
                    <a:pt x="21602" y="26596"/>
                    <a:pt x="15333" y="26596"/>
                  </a:cubicBezTo>
                  <a:cubicBezTo>
                    <a:pt x="9065" y="26596"/>
                    <a:pt x="3935" y="21466"/>
                    <a:pt x="3935" y="15198"/>
                  </a:cubicBezTo>
                  <a:cubicBezTo>
                    <a:pt x="3935" y="8930"/>
                    <a:pt x="9065" y="3857"/>
                    <a:pt x="15333" y="3857"/>
                  </a:cubicBezTo>
                  <a:close/>
                  <a:moveTo>
                    <a:pt x="15333" y="0"/>
                  </a:moveTo>
                  <a:lnTo>
                    <a:pt x="12363" y="3375"/>
                  </a:lnTo>
                  <a:lnTo>
                    <a:pt x="8197" y="1774"/>
                  </a:lnTo>
                  <a:lnTo>
                    <a:pt x="7059" y="6114"/>
                  </a:lnTo>
                  <a:lnTo>
                    <a:pt x="2643" y="6673"/>
                  </a:lnTo>
                  <a:lnTo>
                    <a:pt x="3684" y="11013"/>
                  </a:lnTo>
                  <a:lnTo>
                    <a:pt x="1" y="13578"/>
                  </a:lnTo>
                  <a:lnTo>
                    <a:pt x="2971" y="16953"/>
                  </a:lnTo>
                  <a:lnTo>
                    <a:pt x="868" y="20887"/>
                  </a:lnTo>
                  <a:lnTo>
                    <a:pt x="5054" y="22508"/>
                  </a:lnTo>
                  <a:lnTo>
                    <a:pt x="5131" y="27001"/>
                  </a:lnTo>
                  <a:lnTo>
                    <a:pt x="9547" y="26442"/>
                  </a:lnTo>
                  <a:lnTo>
                    <a:pt x="11650" y="30377"/>
                  </a:lnTo>
                  <a:lnTo>
                    <a:pt x="15333" y="27889"/>
                  </a:lnTo>
                  <a:lnTo>
                    <a:pt x="19037" y="30377"/>
                  </a:lnTo>
                  <a:lnTo>
                    <a:pt x="21119" y="26442"/>
                  </a:lnTo>
                  <a:lnTo>
                    <a:pt x="25555" y="27001"/>
                  </a:lnTo>
                  <a:lnTo>
                    <a:pt x="25555" y="22508"/>
                  </a:lnTo>
                  <a:lnTo>
                    <a:pt x="29721" y="20887"/>
                  </a:lnTo>
                  <a:lnTo>
                    <a:pt x="27716" y="16953"/>
                  </a:lnTo>
                  <a:lnTo>
                    <a:pt x="30609" y="13578"/>
                  </a:lnTo>
                  <a:lnTo>
                    <a:pt x="27002" y="11013"/>
                  </a:lnTo>
                  <a:lnTo>
                    <a:pt x="28043" y="6673"/>
                  </a:lnTo>
                  <a:lnTo>
                    <a:pt x="23627" y="6114"/>
                  </a:lnTo>
                  <a:lnTo>
                    <a:pt x="22489" y="1774"/>
                  </a:lnTo>
                  <a:lnTo>
                    <a:pt x="18323" y="3375"/>
                  </a:lnTo>
                  <a:lnTo>
                    <a:pt x="15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895825" y="666300"/>
              <a:ext cx="506300" cy="506300"/>
            </a:xfrm>
            <a:custGeom>
              <a:avLst/>
              <a:gdLst/>
              <a:ahLst/>
              <a:cxnLst/>
              <a:rect l="l" t="t" r="r" b="b"/>
              <a:pathLst>
                <a:path w="20252" h="20252" extrusionOk="0">
                  <a:moveTo>
                    <a:pt x="10126" y="0"/>
                  </a:moveTo>
                  <a:cubicBezTo>
                    <a:pt x="4514" y="0"/>
                    <a:pt x="1" y="4571"/>
                    <a:pt x="1" y="10126"/>
                  </a:cubicBezTo>
                  <a:cubicBezTo>
                    <a:pt x="1" y="15738"/>
                    <a:pt x="4514" y="20251"/>
                    <a:pt x="10126" y="20251"/>
                  </a:cubicBezTo>
                  <a:cubicBezTo>
                    <a:pt x="15681" y="20251"/>
                    <a:pt x="20252" y="15738"/>
                    <a:pt x="20252" y="10126"/>
                  </a:cubicBezTo>
                  <a:cubicBezTo>
                    <a:pt x="20252" y="4571"/>
                    <a:pt x="15681" y="0"/>
                    <a:pt x="10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1642675" y="539500"/>
              <a:ext cx="381900" cy="759425"/>
            </a:xfrm>
            <a:custGeom>
              <a:avLst/>
              <a:gdLst/>
              <a:ahLst/>
              <a:cxnLst/>
              <a:rect l="l" t="t" r="r" b="b"/>
              <a:pathLst>
                <a:path w="15276" h="30377" extrusionOk="0">
                  <a:moveTo>
                    <a:pt x="0" y="0"/>
                  </a:moveTo>
                  <a:lnTo>
                    <a:pt x="0" y="3857"/>
                  </a:lnTo>
                  <a:cubicBezTo>
                    <a:pt x="6269" y="3857"/>
                    <a:pt x="11341" y="8930"/>
                    <a:pt x="11341" y="15198"/>
                  </a:cubicBezTo>
                  <a:cubicBezTo>
                    <a:pt x="11341" y="21466"/>
                    <a:pt x="6269" y="26596"/>
                    <a:pt x="0" y="26596"/>
                  </a:cubicBezTo>
                  <a:lnTo>
                    <a:pt x="0" y="27889"/>
                  </a:lnTo>
                  <a:lnTo>
                    <a:pt x="3704" y="30377"/>
                  </a:lnTo>
                  <a:lnTo>
                    <a:pt x="5786" y="26442"/>
                  </a:lnTo>
                  <a:lnTo>
                    <a:pt x="10222" y="27001"/>
                  </a:lnTo>
                  <a:lnTo>
                    <a:pt x="10222" y="22508"/>
                  </a:lnTo>
                  <a:lnTo>
                    <a:pt x="14388" y="20887"/>
                  </a:lnTo>
                  <a:lnTo>
                    <a:pt x="12383" y="16953"/>
                  </a:lnTo>
                  <a:lnTo>
                    <a:pt x="15276" y="13578"/>
                  </a:lnTo>
                  <a:lnTo>
                    <a:pt x="11669" y="11013"/>
                  </a:lnTo>
                  <a:lnTo>
                    <a:pt x="12710" y="6673"/>
                  </a:lnTo>
                  <a:lnTo>
                    <a:pt x="8294" y="6114"/>
                  </a:lnTo>
                  <a:lnTo>
                    <a:pt x="7156" y="1774"/>
                  </a:lnTo>
                  <a:lnTo>
                    <a:pt x="2990" y="337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1642675" y="666300"/>
              <a:ext cx="253150" cy="506300"/>
            </a:xfrm>
            <a:custGeom>
              <a:avLst/>
              <a:gdLst/>
              <a:ahLst/>
              <a:cxnLst/>
              <a:rect l="l" t="t" r="r" b="b"/>
              <a:pathLst>
                <a:path w="10126" h="20252" extrusionOk="0">
                  <a:moveTo>
                    <a:pt x="0" y="0"/>
                  </a:moveTo>
                  <a:lnTo>
                    <a:pt x="0" y="20251"/>
                  </a:lnTo>
                  <a:cubicBezTo>
                    <a:pt x="5555" y="20251"/>
                    <a:pt x="10126" y="15738"/>
                    <a:pt x="10126" y="10126"/>
                  </a:cubicBezTo>
                  <a:cubicBezTo>
                    <a:pt x="10126" y="4571"/>
                    <a:pt x="5555"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144600" y="963325"/>
              <a:ext cx="1004375" cy="524600"/>
            </a:xfrm>
            <a:custGeom>
              <a:avLst/>
              <a:gdLst/>
              <a:ahLst/>
              <a:cxnLst/>
              <a:rect l="l" t="t" r="r" b="b"/>
              <a:pathLst>
                <a:path w="40175" h="20984" extrusionOk="0">
                  <a:moveTo>
                    <a:pt x="17512" y="0"/>
                  </a:moveTo>
                  <a:cubicBezTo>
                    <a:pt x="14619" y="0"/>
                    <a:pt x="12286" y="2334"/>
                    <a:pt x="12286" y="5227"/>
                  </a:cubicBezTo>
                  <a:lnTo>
                    <a:pt x="5227" y="5227"/>
                  </a:lnTo>
                  <a:cubicBezTo>
                    <a:pt x="2334" y="5227"/>
                    <a:pt x="0" y="7638"/>
                    <a:pt x="0" y="10453"/>
                  </a:cubicBezTo>
                  <a:cubicBezTo>
                    <a:pt x="0" y="13346"/>
                    <a:pt x="2334" y="15757"/>
                    <a:pt x="5227" y="15757"/>
                  </a:cubicBezTo>
                  <a:lnTo>
                    <a:pt x="5304" y="15757"/>
                  </a:lnTo>
                  <a:cubicBezTo>
                    <a:pt x="5304" y="18650"/>
                    <a:pt x="7638" y="20984"/>
                    <a:pt x="10531" y="20984"/>
                  </a:cubicBezTo>
                  <a:lnTo>
                    <a:pt x="22662" y="20984"/>
                  </a:lnTo>
                  <a:cubicBezTo>
                    <a:pt x="25555" y="20984"/>
                    <a:pt x="27889" y="18650"/>
                    <a:pt x="27889" y="15757"/>
                  </a:cubicBezTo>
                  <a:lnTo>
                    <a:pt x="34870" y="15757"/>
                  </a:lnTo>
                  <a:cubicBezTo>
                    <a:pt x="37763" y="15757"/>
                    <a:pt x="40174" y="13346"/>
                    <a:pt x="40174" y="10453"/>
                  </a:cubicBezTo>
                  <a:cubicBezTo>
                    <a:pt x="40174" y="7638"/>
                    <a:pt x="37763" y="5227"/>
                    <a:pt x="34870" y="5227"/>
                  </a:cubicBezTo>
                  <a:cubicBezTo>
                    <a:pt x="34870" y="2334"/>
                    <a:pt x="32537" y="0"/>
                    <a:pt x="2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1642675" y="963325"/>
              <a:ext cx="502450" cy="524600"/>
            </a:xfrm>
            <a:custGeom>
              <a:avLst/>
              <a:gdLst/>
              <a:ahLst/>
              <a:cxnLst/>
              <a:rect l="l" t="t" r="r" b="b"/>
              <a:pathLst>
                <a:path w="20098" h="20984" extrusionOk="0">
                  <a:moveTo>
                    <a:pt x="0" y="0"/>
                  </a:moveTo>
                  <a:lnTo>
                    <a:pt x="0" y="20984"/>
                  </a:lnTo>
                  <a:lnTo>
                    <a:pt x="2585" y="20984"/>
                  </a:lnTo>
                  <a:cubicBezTo>
                    <a:pt x="5478" y="20984"/>
                    <a:pt x="7812" y="18650"/>
                    <a:pt x="7812" y="15757"/>
                  </a:cubicBezTo>
                  <a:lnTo>
                    <a:pt x="14793" y="15757"/>
                  </a:lnTo>
                  <a:cubicBezTo>
                    <a:pt x="17686" y="15757"/>
                    <a:pt x="20097" y="13346"/>
                    <a:pt x="20097" y="10453"/>
                  </a:cubicBezTo>
                  <a:cubicBezTo>
                    <a:pt x="20097" y="7638"/>
                    <a:pt x="17686" y="5227"/>
                    <a:pt x="14793" y="5227"/>
                  </a:cubicBezTo>
                  <a:cubicBezTo>
                    <a:pt x="14793" y="2334"/>
                    <a:pt x="12460" y="0"/>
                    <a:pt x="9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7"/>
          <p:cNvSpPr/>
          <p:nvPr/>
        </p:nvSpPr>
        <p:spPr>
          <a:xfrm>
            <a:off x="321550" y="1163725"/>
            <a:ext cx="2272500" cy="780000"/>
          </a:xfrm>
          <a:prstGeom prst="roundRect">
            <a:avLst>
              <a:gd name="adj" fmla="val 16667"/>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txBox="1">
            <a:spLocks noGrp="1"/>
          </p:cNvSpPr>
          <p:nvPr>
            <p:ph type="title"/>
          </p:nvPr>
        </p:nvSpPr>
        <p:spPr>
          <a:xfrm>
            <a:off x="4753550" y="269425"/>
            <a:ext cx="502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Introduction</a:t>
            </a:r>
            <a:endParaRPr/>
          </a:p>
        </p:txBody>
      </p:sp>
      <p:sp>
        <p:nvSpPr>
          <p:cNvPr id="477" name="Google Shape;477;p37"/>
          <p:cNvSpPr txBox="1"/>
          <p:nvPr/>
        </p:nvSpPr>
        <p:spPr>
          <a:xfrm>
            <a:off x="421300" y="1208126"/>
            <a:ext cx="2115000" cy="69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4"/>
                </a:solidFill>
                <a:latin typeface="Varela Round"/>
                <a:ea typeface="Varela Round"/>
                <a:cs typeface="Varela Round"/>
                <a:sym typeface="Varela Round"/>
              </a:rPr>
              <a:t>1 Datetime variable </a:t>
            </a:r>
            <a:r>
              <a:rPr lang="en" sz="1300">
                <a:solidFill>
                  <a:srgbClr val="FFFFFF"/>
                </a:solidFill>
                <a:latin typeface="Varela Round"/>
                <a:ea typeface="Varela Round"/>
                <a:cs typeface="Varela Round"/>
                <a:sym typeface="Varela Round"/>
              </a:rPr>
              <a:t>hourly measurements</a:t>
            </a:r>
            <a:endParaRPr sz="1300">
              <a:solidFill>
                <a:srgbClr val="FFFFFF"/>
              </a:solidFill>
              <a:latin typeface="Varela Round"/>
              <a:ea typeface="Varela Round"/>
              <a:cs typeface="Varela Round"/>
              <a:sym typeface="Varela Round"/>
            </a:endParaRPr>
          </a:p>
        </p:txBody>
      </p:sp>
      <p:pic>
        <p:nvPicPr>
          <p:cNvPr id="478" name="Google Shape;478;p37"/>
          <p:cNvPicPr preferRelativeResize="0"/>
          <p:nvPr/>
        </p:nvPicPr>
        <p:blipFill>
          <a:blip r:embed="rId3">
            <a:alphaModFix/>
          </a:blip>
          <a:stretch>
            <a:fillRect/>
          </a:stretch>
        </p:blipFill>
        <p:spPr>
          <a:xfrm>
            <a:off x="3022675" y="1175075"/>
            <a:ext cx="5887577" cy="2102701"/>
          </a:xfrm>
          <a:prstGeom prst="rect">
            <a:avLst/>
          </a:prstGeom>
          <a:noFill/>
          <a:ln w="9525" cap="flat" cmpd="sng">
            <a:solidFill>
              <a:srgbClr val="FFCE00"/>
            </a:solidFill>
            <a:prstDash val="solid"/>
            <a:round/>
            <a:headEnd type="none" w="sm" len="sm"/>
            <a:tailEnd type="none" w="sm" len="sm"/>
          </a:ln>
        </p:spPr>
      </p:pic>
      <p:sp>
        <p:nvSpPr>
          <p:cNvPr id="479" name="Google Shape;479;p37"/>
          <p:cNvSpPr/>
          <p:nvPr/>
        </p:nvSpPr>
        <p:spPr>
          <a:xfrm>
            <a:off x="321550" y="2380025"/>
            <a:ext cx="2272500" cy="780000"/>
          </a:xfrm>
          <a:prstGeom prst="roundRect">
            <a:avLst>
              <a:gd name="adj" fmla="val 16667"/>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txBox="1"/>
          <p:nvPr/>
        </p:nvSpPr>
        <p:spPr>
          <a:xfrm>
            <a:off x="421300" y="2424425"/>
            <a:ext cx="2115000" cy="6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Varela Round"/>
                <a:ea typeface="Varela Round"/>
                <a:cs typeface="Varela Round"/>
                <a:sym typeface="Varela Round"/>
              </a:rPr>
              <a:t>4 Numerical Variables</a:t>
            </a:r>
            <a:endParaRPr sz="1100" b="1">
              <a:solidFill>
                <a:schemeClr val="accent4"/>
              </a:solidFill>
              <a:latin typeface="Varela Round"/>
              <a:ea typeface="Varela Round"/>
              <a:cs typeface="Varela Round"/>
              <a:sym typeface="Varela Round"/>
            </a:endParaRPr>
          </a:p>
          <a:p>
            <a:pPr marL="0" lvl="0" indent="0" algn="ctr" rtl="0">
              <a:spcBef>
                <a:spcPts val="0"/>
              </a:spcBef>
              <a:spcAft>
                <a:spcPts val="0"/>
              </a:spcAft>
              <a:buNone/>
            </a:pPr>
            <a:r>
              <a:rPr lang="en" sz="1100">
                <a:solidFill>
                  <a:srgbClr val="FFFFFF"/>
                </a:solidFill>
                <a:latin typeface="Varela Round"/>
                <a:ea typeface="Varela Round"/>
                <a:cs typeface="Varela Round"/>
                <a:sym typeface="Varela Round"/>
              </a:rPr>
              <a:t>Temperature, Humidity, Wind Direction, Wind Speed</a:t>
            </a:r>
            <a:endParaRPr sz="1100" b="1">
              <a:solidFill>
                <a:schemeClr val="accent4"/>
              </a:solidFill>
              <a:latin typeface="Varela Round"/>
              <a:ea typeface="Varela Round"/>
              <a:cs typeface="Varela Round"/>
              <a:sym typeface="Varela Round"/>
            </a:endParaRPr>
          </a:p>
        </p:txBody>
      </p:sp>
      <p:sp>
        <p:nvSpPr>
          <p:cNvPr id="481" name="Google Shape;481;p37"/>
          <p:cNvSpPr/>
          <p:nvPr/>
        </p:nvSpPr>
        <p:spPr>
          <a:xfrm>
            <a:off x="342550" y="3595850"/>
            <a:ext cx="2272500" cy="780000"/>
          </a:xfrm>
          <a:prstGeom prst="roundRect">
            <a:avLst>
              <a:gd name="adj" fmla="val 16667"/>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txBox="1"/>
          <p:nvPr/>
        </p:nvSpPr>
        <p:spPr>
          <a:xfrm>
            <a:off x="442300" y="3640250"/>
            <a:ext cx="2115000" cy="6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4"/>
                </a:solidFill>
                <a:latin typeface="Varela Round"/>
                <a:ea typeface="Varela Round"/>
                <a:cs typeface="Varela Round"/>
                <a:sym typeface="Varela Round"/>
              </a:rPr>
              <a:t>1 Categorical Variable</a:t>
            </a:r>
            <a:endParaRPr sz="1100" b="1">
              <a:solidFill>
                <a:schemeClr val="accent4"/>
              </a:solidFill>
              <a:latin typeface="Varela Round"/>
              <a:ea typeface="Varela Round"/>
              <a:cs typeface="Varela Round"/>
              <a:sym typeface="Varela Round"/>
            </a:endParaRPr>
          </a:p>
          <a:p>
            <a:pPr marL="0" lvl="0" indent="0" algn="ctr" rtl="0">
              <a:spcBef>
                <a:spcPts val="0"/>
              </a:spcBef>
              <a:spcAft>
                <a:spcPts val="0"/>
              </a:spcAft>
              <a:buNone/>
            </a:pPr>
            <a:r>
              <a:rPr lang="en" sz="1100">
                <a:solidFill>
                  <a:srgbClr val="FFFFFF"/>
                </a:solidFill>
                <a:latin typeface="Varela Round"/>
                <a:ea typeface="Varela Round"/>
                <a:cs typeface="Varela Round"/>
                <a:sym typeface="Varela Round"/>
              </a:rPr>
              <a:t>Textual description of weather</a:t>
            </a:r>
            <a:endParaRPr sz="1100" b="1">
              <a:solidFill>
                <a:schemeClr val="accent4"/>
              </a:solidFill>
              <a:latin typeface="Varela Round"/>
              <a:ea typeface="Varela Round"/>
              <a:cs typeface="Varela Round"/>
              <a:sym typeface="Varela Round"/>
            </a:endParaRPr>
          </a:p>
        </p:txBody>
      </p:sp>
      <p:sp>
        <p:nvSpPr>
          <p:cNvPr id="483" name="Google Shape;483;p37"/>
          <p:cNvSpPr txBox="1"/>
          <p:nvPr/>
        </p:nvSpPr>
        <p:spPr>
          <a:xfrm>
            <a:off x="3022675" y="3537800"/>
            <a:ext cx="5887500" cy="139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Varela Round"/>
                <a:ea typeface="Varela Round"/>
                <a:cs typeface="Varela Round"/>
                <a:sym typeface="Varela Round"/>
              </a:rPr>
              <a:t>Data Collected for the city of Montreal using openweathermap API, from 2012-2017</a:t>
            </a:r>
            <a:endParaRPr sz="1600" b="1">
              <a:solidFill>
                <a:schemeClr val="accent4"/>
              </a:solidFill>
              <a:latin typeface="Varela Round"/>
              <a:ea typeface="Varela Round"/>
              <a:cs typeface="Varela Round"/>
              <a:sym typeface="Varela Round"/>
            </a:endParaRPr>
          </a:p>
          <a:p>
            <a:pPr marL="0" lvl="0" indent="0" algn="ctr" rtl="0">
              <a:lnSpc>
                <a:spcPct val="115000"/>
              </a:lnSpc>
              <a:spcBef>
                <a:spcPts val="1200"/>
              </a:spcBef>
              <a:spcAft>
                <a:spcPts val="0"/>
              </a:spcAft>
              <a:buClr>
                <a:schemeClr val="dk1"/>
              </a:buClr>
              <a:buSzPts val="1100"/>
              <a:buFont typeface="Arial"/>
              <a:buNone/>
            </a:pPr>
            <a:r>
              <a:rPr lang="en" sz="1200">
                <a:solidFill>
                  <a:srgbClr val="FFFFFF"/>
                </a:solidFill>
                <a:latin typeface="Didact Gothic"/>
                <a:ea typeface="Didact Gothic"/>
                <a:cs typeface="Didact Gothic"/>
                <a:sym typeface="Didact Gothic"/>
              </a:rPr>
              <a:t>The nature of weather data is highly complex and non-linear, but also exhibits some recurring patterns, only on local scale</a:t>
            </a:r>
            <a:endParaRPr sz="1200">
              <a:solidFill>
                <a:srgbClr val="FFFFFF"/>
              </a:solidFill>
              <a:latin typeface="Didact Gothic"/>
              <a:ea typeface="Didact Gothic"/>
              <a:cs typeface="Didact Gothic"/>
              <a:sym typeface="Didact Gothic"/>
            </a:endParaRPr>
          </a:p>
          <a:p>
            <a:pPr marL="0" lvl="0" indent="0" algn="ctr" rtl="0">
              <a:spcBef>
                <a:spcPts val="1200"/>
              </a:spcBef>
              <a:spcAft>
                <a:spcPts val="0"/>
              </a:spcAft>
              <a:buNone/>
            </a:pPr>
            <a:endParaRPr sz="1600" b="1">
              <a:solidFill>
                <a:schemeClr val="accent4"/>
              </a:solidFill>
              <a:latin typeface="Varela Round"/>
              <a:ea typeface="Varela Round"/>
              <a:cs typeface="Varela Round"/>
              <a:sym typeface="Varela Round"/>
            </a:endParaRPr>
          </a:p>
        </p:txBody>
      </p:sp>
      <p:grpSp>
        <p:nvGrpSpPr>
          <p:cNvPr id="484" name="Google Shape;484;p37"/>
          <p:cNvGrpSpPr/>
          <p:nvPr/>
        </p:nvGrpSpPr>
        <p:grpSpPr>
          <a:xfrm>
            <a:off x="915261" y="210140"/>
            <a:ext cx="1169078" cy="691271"/>
            <a:chOff x="5102675" y="2114550"/>
            <a:chExt cx="2409477" cy="1455000"/>
          </a:xfrm>
        </p:grpSpPr>
        <p:sp>
          <p:nvSpPr>
            <p:cNvPr id="485" name="Google Shape;485;p37"/>
            <p:cNvSpPr/>
            <p:nvPr/>
          </p:nvSpPr>
          <p:spPr>
            <a:xfrm>
              <a:off x="5451589" y="2114550"/>
              <a:ext cx="1711658" cy="626268"/>
            </a:xfrm>
            <a:custGeom>
              <a:avLst/>
              <a:gdLst/>
              <a:ahLst/>
              <a:cxnLst/>
              <a:rect l="l" t="t" r="r" b="b"/>
              <a:pathLst>
                <a:path w="18607" h="6808" extrusionOk="0">
                  <a:moveTo>
                    <a:pt x="9264" y="1"/>
                  </a:moveTo>
                  <a:cubicBezTo>
                    <a:pt x="5424" y="1"/>
                    <a:pt x="1897" y="2227"/>
                    <a:pt x="189" y="5753"/>
                  </a:cubicBezTo>
                  <a:cubicBezTo>
                    <a:pt x="1" y="6083"/>
                    <a:pt x="126" y="6537"/>
                    <a:pt x="518" y="6725"/>
                  </a:cubicBezTo>
                  <a:cubicBezTo>
                    <a:pt x="643" y="6804"/>
                    <a:pt x="722" y="6804"/>
                    <a:pt x="847" y="6804"/>
                  </a:cubicBezTo>
                  <a:cubicBezTo>
                    <a:pt x="1114" y="6804"/>
                    <a:pt x="1364" y="6663"/>
                    <a:pt x="1505" y="6412"/>
                  </a:cubicBezTo>
                  <a:cubicBezTo>
                    <a:pt x="2932" y="3402"/>
                    <a:pt x="6004" y="1506"/>
                    <a:pt x="9264" y="1506"/>
                  </a:cubicBezTo>
                  <a:cubicBezTo>
                    <a:pt x="12603" y="1506"/>
                    <a:pt x="15612" y="3402"/>
                    <a:pt x="17039" y="6412"/>
                  </a:cubicBezTo>
                  <a:cubicBezTo>
                    <a:pt x="17186" y="6638"/>
                    <a:pt x="17463" y="6807"/>
                    <a:pt x="17754" y="6807"/>
                  </a:cubicBezTo>
                  <a:cubicBezTo>
                    <a:pt x="17866" y="6807"/>
                    <a:pt x="17980" y="6782"/>
                    <a:pt x="18089" y="6725"/>
                  </a:cubicBezTo>
                  <a:cubicBezTo>
                    <a:pt x="18418" y="6537"/>
                    <a:pt x="18606" y="6083"/>
                    <a:pt x="18418" y="5753"/>
                  </a:cubicBezTo>
                  <a:cubicBezTo>
                    <a:pt x="16710" y="2227"/>
                    <a:pt x="13120" y="1"/>
                    <a:pt x="9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5685148" y="2330909"/>
              <a:ext cx="1244441" cy="433917"/>
            </a:xfrm>
            <a:custGeom>
              <a:avLst/>
              <a:gdLst/>
              <a:ahLst/>
              <a:cxnLst/>
              <a:rect l="l" t="t" r="r" b="b"/>
              <a:pathLst>
                <a:path w="13528" h="4717" extrusionOk="0">
                  <a:moveTo>
                    <a:pt x="6725" y="0"/>
                  </a:moveTo>
                  <a:cubicBezTo>
                    <a:pt x="4123" y="0"/>
                    <a:pt x="1631" y="1317"/>
                    <a:pt x="205" y="3527"/>
                  </a:cubicBezTo>
                  <a:cubicBezTo>
                    <a:pt x="1" y="3919"/>
                    <a:pt x="64" y="4373"/>
                    <a:pt x="456" y="4577"/>
                  </a:cubicBezTo>
                  <a:cubicBezTo>
                    <a:pt x="575" y="4673"/>
                    <a:pt x="710" y="4717"/>
                    <a:pt x="848" y="4717"/>
                  </a:cubicBezTo>
                  <a:cubicBezTo>
                    <a:pt x="1089" y="4717"/>
                    <a:pt x="1336" y="4583"/>
                    <a:pt x="1506" y="4373"/>
                  </a:cubicBezTo>
                  <a:cubicBezTo>
                    <a:pt x="2619" y="2555"/>
                    <a:pt x="4641" y="1505"/>
                    <a:pt x="6725" y="1505"/>
                  </a:cubicBezTo>
                  <a:cubicBezTo>
                    <a:pt x="8888" y="1505"/>
                    <a:pt x="10848" y="2555"/>
                    <a:pt x="12023" y="4373"/>
                  </a:cubicBezTo>
                  <a:cubicBezTo>
                    <a:pt x="12149" y="4577"/>
                    <a:pt x="12415" y="4702"/>
                    <a:pt x="12682" y="4702"/>
                  </a:cubicBezTo>
                  <a:cubicBezTo>
                    <a:pt x="12807" y="4702"/>
                    <a:pt x="12932" y="4640"/>
                    <a:pt x="13073" y="4577"/>
                  </a:cubicBezTo>
                  <a:cubicBezTo>
                    <a:pt x="13387" y="4373"/>
                    <a:pt x="13528" y="3919"/>
                    <a:pt x="13261" y="3527"/>
                  </a:cubicBezTo>
                  <a:cubicBezTo>
                    <a:pt x="11819" y="1317"/>
                    <a:pt x="9406" y="0"/>
                    <a:pt x="6725" y="0"/>
                  </a:cubicBezTo>
                  <a:close/>
                </a:path>
              </a:pathLst>
            </a:custGeom>
            <a:solidFill>
              <a:srgbClr val="939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5853856" y="2547176"/>
              <a:ext cx="901318" cy="351310"/>
            </a:xfrm>
            <a:custGeom>
              <a:avLst/>
              <a:gdLst/>
              <a:ahLst/>
              <a:cxnLst/>
              <a:rect l="l" t="t" r="r" b="b"/>
              <a:pathLst>
                <a:path w="9798" h="3819" extrusionOk="0">
                  <a:moveTo>
                    <a:pt x="4891" y="0"/>
                  </a:moveTo>
                  <a:cubicBezTo>
                    <a:pt x="3010" y="0"/>
                    <a:pt x="1176" y="1050"/>
                    <a:pt x="267" y="2681"/>
                  </a:cubicBezTo>
                  <a:cubicBezTo>
                    <a:pt x="1" y="3010"/>
                    <a:pt x="126" y="3464"/>
                    <a:pt x="518" y="3731"/>
                  </a:cubicBezTo>
                  <a:cubicBezTo>
                    <a:pt x="581" y="3793"/>
                    <a:pt x="722" y="3793"/>
                    <a:pt x="847" y="3793"/>
                  </a:cubicBezTo>
                  <a:cubicBezTo>
                    <a:pt x="1114" y="3793"/>
                    <a:pt x="1365" y="3668"/>
                    <a:pt x="1506" y="3464"/>
                  </a:cubicBezTo>
                  <a:cubicBezTo>
                    <a:pt x="2227" y="2226"/>
                    <a:pt x="3528" y="1505"/>
                    <a:pt x="4891" y="1505"/>
                  </a:cubicBezTo>
                  <a:cubicBezTo>
                    <a:pt x="6333" y="1505"/>
                    <a:pt x="7634" y="2226"/>
                    <a:pt x="8293" y="3464"/>
                  </a:cubicBezTo>
                  <a:cubicBezTo>
                    <a:pt x="8474" y="3689"/>
                    <a:pt x="8744" y="3819"/>
                    <a:pt x="9001" y="3819"/>
                  </a:cubicBezTo>
                  <a:cubicBezTo>
                    <a:pt x="9121" y="3819"/>
                    <a:pt x="9238" y="3790"/>
                    <a:pt x="9343" y="3731"/>
                  </a:cubicBezTo>
                  <a:cubicBezTo>
                    <a:pt x="9672" y="3464"/>
                    <a:pt x="9797" y="3010"/>
                    <a:pt x="9594" y="2681"/>
                  </a:cubicBezTo>
                  <a:cubicBezTo>
                    <a:pt x="8622" y="1050"/>
                    <a:pt x="6851" y="0"/>
                    <a:pt x="4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5102675" y="2799502"/>
              <a:ext cx="1033968" cy="770048"/>
            </a:xfrm>
            <a:custGeom>
              <a:avLst/>
              <a:gdLst/>
              <a:ahLst/>
              <a:cxnLst/>
              <a:rect l="l" t="t" r="r" b="b"/>
              <a:pathLst>
                <a:path w="11240" h="8371" extrusionOk="0">
                  <a:moveTo>
                    <a:pt x="5487" y="0"/>
                  </a:moveTo>
                  <a:cubicBezTo>
                    <a:pt x="3919" y="0"/>
                    <a:pt x="2681" y="1238"/>
                    <a:pt x="2618" y="2806"/>
                  </a:cubicBezTo>
                  <a:cubicBezTo>
                    <a:pt x="1113" y="2884"/>
                    <a:pt x="1" y="4123"/>
                    <a:pt x="1" y="5549"/>
                  </a:cubicBezTo>
                  <a:cubicBezTo>
                    <a:pt x="1" y="7116"/>
                    <a:pt x="1176" y="8370"/>
                    <a:pt x="2744" y="8370"/>
                  </a:cubicBezTo>
                  <a:lnTo>
                    <a:pt x="8747" y="8370"/>
                  </a:lnTo>
                  <a:cubicBezTo>
                    <a:pt x="10126" y="8370"/>
                    <a:pt x="11239" y="7257"/>
                    <a:pt x="11239" y="5878"/>
                  </a:cubicBezTo>
                  <a:cubicBezTo>
                    <a:pt x="11239" y="4514"/>
                    <a:pt x="10126" y="3402"/>
                    <a:pt x="8747" y="3402"/>
                  </a:cubicBezTo>
                  <a:lnTo>
                    <a:pt x="8355" y="3402"/>
                  </a:lnTo>
                  <a:cubicBezTo>
                    <a:pt x="8355" y="3276"/>
                    <a:pt x="8433" y="3072"/>
                    <a:pt x="8433" y="2947"/>
                  </a:cubicBezTo>
                  <a:cubicBezTo>
                    <a:pt x="8433" y="1317"/>
                    <a:pt x="7117" y="0"/>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478184" y="2799502"/>
              <a:ext cx="1033968" cy="770048"/>
            </a:xfrm>
            <a:custGeom>
              <a:avLst/>
              <a:gdLst/>
              <a:ahLst/>
              <a:cxnLst/>
              <a:rect l="l" t="t" r="r" b="b"/>
              <a:pathLst>
                <a:path w="11240" h="8371" extrusionOk="0">
                  <a:moveTo>
                    <a:pt x="5753" y="0"/>
                  </a:moveTo>
                  <a:cubicBezTo>
                    <a:pt x="4123" y="0"/>
                    <a:pt x="2807" y="1317"/>
                    <a:pt x="2807" y="2947"/>
                  </a:cubicBezTo>
                  <a:cubicBezTo>
                    <a:pt x="2807" y="3072"/>
                    <a:pt x="2807" y="3276"/>
                    <a:pt x="2885" y="3402"/>
                  </a:cubicBezTo>
                  <a:lnTo>
                    <a:pt x="2493" y="3402"/>
                  </a:lnTo>
                  <a:cubicBezTo>
                    <a:pt x="1114" y="3402"/>
                    <a:pt x="1" y="4514"/>
                    <a:pt x="1" y="5878"/>
                  </a:cubicBezTo>
                  <a:cubicBezTo>
                    <a:pt x="1" y="7257"/>
                    <a:pt x="1114" y="8370"/>
                    <a:pt x="2493" y="8370"/>
                  </a:cubicBezTo>
                  <a:lnTo>
                    <a:pt x="8496" y="8370"/>
                  </a:lnTo>
                  <a:cubicBezTo>
                    <a:pt x="10001" y="8370"/>
                    <a:pt x="11239" y="7116"/>
                    <a:pt x="11239" y="5549"/>
                  </a:cubicBezTo>
                  <a:cubicBezTo>
                    <a:pt x="11239" y="4123"/>
                    <a:pt x="10064" y="2884"/>
                    <a:pt x="8622" y="2806"/>
                  </a:cubicBezTo>
                  <a:cubicBezTo>
                    <a:pt x="8559" y="1238"/>
                    <a:pt x="7258" y="0"/>
                    <a:pt x="57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8"/>
          <p:cNvSpPr txBox="1">
            <a:spLocks noGrp="1"/>
          </p:cNvSpPr>
          <p:nvPr>
            <p:ph type="title"/>
          </p:nvPr>
        </p:nvSpPr>
        <p:spPr>
          <a:xfrm>
            <a:off x="4746600" y="185750"/>
            <a:ext cx="502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Exploration</a:t>
            </a:r>
            <a:endParaRPr/>
          </a:p>
        </p:txBody>
      </p:sp>
      <p:pic>
        <p:nvPicPr>
          <p:cNvPr id="495" name="Google Shape;495;p38"/>
          <p:cNvPicPr preferRelativeResize="0"/>
          <p:nvPr/>
        </p:nvPicPr>
        <p:blipFill>
          <a:blip r:embed="rId3">
            <a:alphaModFix/>
          </a:blip>
          <a:stretch>
            <a:fillRect/>
          </a:stretch>
        </p:blipFill>
        <p:spPr>
          <a:xfrm>
            <a:off x="0" y="0"/>
            <a:ext cx="3865125" cy="1473950"/>
          </a:xfrm>
          <a:prstGeom prst="rect">
            <a:avLst/>
          </a:prstGeom>
          <a:noFill/>
          <a:ln>
            <a:noFill/>
          </a:ln>
        </p:spPr>
      </p:pic>
      <p:pic>
        <p:nvPicPr>
          <p:cNvPr id="496" name="Google Shape;496;p38"/>
          <p:cNvPicPr preferRelativeResize="0"/>
          <p:nvPr/>
        </p:nvPicPr>
        <p:blipFill>
          <a:blip r:embed="rId4">
            <a:alphaModFix/>
          </a:blip>
          <a:stretch>
            <a:fillRect/>
          </a:stretch>
        </p:blipFill>
        <p:spPr>
          <a:xfrm>
            <a:off x="3724475" y="1031300"/>
            <a:ext cx="5419526" cy="4112200"/>
          </a:xfrm>
          <a:prstGeom prst="rect">
            <a:avLst/>
          </a:prstGeom>
          <a:noFill/>
          <a:ln>
            <a:noFill/>
          </a:ln>
        </p:spPr>
      </p:pic>
      <p:pic>
        <p:nvPicPr>
          <p:cNvPr id="497" name="Google Shape;497;p38"/>
          <p:cNvPicPr preferRelativeResize="0"/>
          <p:nvPr/>
        </p:nvPicPr>
        <p:blipFill>
          <a:blip r:embed="rId5">
            <a:alphaModFix/>
          </a:blip>
          <a:stretch>
            <a:fillRect/>
          </a:stretch>
        </p:blipFill>
        <p:spPr>
          <a:xfrm>
            <a:off x="3326325" y="1440325"/>
            <a:ext cx="484950" cy="889075"/>
          </a:xfrm>
          <a:prstGeom prst="rect">
            <a:avLst/>
          </a:prstGeom>
          <a:noFill/>
          <a:ln>
            <a:noFill/>
          </a:ln>
        </p:spPr>
      </p:pic>
      <p:sp>
        <p:nvSpPr>
          <p:cNvPr id="498" name="Google Shape;498;p38"/>
          <p:cNvSpPr txBox="1">
            <a:spLocks noGrp="1"/>
          </p:cNvSpPr>
          <p:nvPr>
            <p:ph type="subTitle" idx="4294967295"/>
          </p:nvPr>
        </p:nvSpPr>
        <p:spPr>
          <a:xfrm>
            <a:off x="-34750" y="1833075"/>
            <a:ext cx="3361200" cy="2247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Temperature, Humidity, Pressure, wind speed had calendar hourly trend</a:t>
            </a:r>
            <a:endParaRPr sz="1400"/>
          </a:p>
          <a:p>
            <a:pPr marL="457200" lvl="0" indent="-317500" algn="l" rtl="0">
              <a:spcBef>
                <a:spcPts val="0"/>
              </a:spcBef>
              <a:spcAft>
                <a:spcPts val="0"/>
              </a:spcAft>
              <a:buSzPts val="1400"/>
              <a:buChar char="-"/>
            </a:pPr>
            <a:r>
              <a:rPr lang="en" sz="1400"/>
              <a:t>Temperature also had a monthly trends</a:t>
            </a:r>
            <a:endParaRPr sz="1400"/>
          </a:p>
          <a:p>
            <a:pPr marL="457200" lvl="0" indent="-317500" algn="l" rtl="0">
              <a:spcBef>
                <a:spcPts val="0"/>
              </a:spcBef>
              <a:spcAft>
                <a:spcPts val="0"/>
              </a:spcAft>
              <a:buSzPts val="1400"/>
              <a:buChar char="-"/>
            </a:pPr>
            <a:r>
              <a:rPr lang="en" sz="1400"/>
              <a:t>There seems to be an upwards yearly trend in Temperature </a:t>
            </a:r>
            <a:endParaRPr sz="1400"/>
          </a:p>
          <a:p>
            <a:pPr marL="457200" lvl="0" indent="-317500" algn="l" rtl="0">
              <a:spcBef>
                <a:spcPts val="0"/>
              </a:spcBef>
              <a:spcAft>
                <a:spcPts val="0"/>
              </a:spcAft>
              <a:buSzPts val="1400"/>
              <a:buChar char="-"/>
            </a:pPr>
            <a:r>
              <a:rPr lang="en" sz="1400"/>
              <a:t>Data was collected from October 2012, which is why its distributions seem to be different</a:t>
            </a:r>
            <a:endParaRPr sz="1400"/>
          </a:p>
          <a:p>
            <a:pPr marL="0" lvl="0" indent="0" algn="l" rtl="0">
              <a:spcBef>
                <a:spcPts val="1600"/>
              </a:spcBef>
              <a:spcAft>
                <a:spcPts val="160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4180700" y="32125"/>
            <a:ext cx="5314200" cy="8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Data Preprocessing</a:t>
            </a:r>
            <a:endParaRPr sz="3500"/>
          </a:p>
        </p:txBody>
      </p:sp>
      <p:sp>
        <p:nvSpPr>
          <p:cNvPr id="504" name="Google Shape;504;p39"/>
          <p:cNvSpPr txBox="1">
            <a:spLocks noGrp="1"/>
          </p:cNvSpPr>
          <p:nvPr>
            <p:ph type="body" idx="1"/>
          </p:nvPr>
        </p:nvSpPr>
        <p:spPr>
          <a:xfrm>
            <a:off x="4638375" y="1356525"/>
            <a:ext cx="4475400" cy="20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Used Iterative Imputer to replace missing values: </a:t>
            </a:r>
            <a:endParaRPr sz="1400" b="1"/>
          </a:p>
          <a:p>
            <a:pPr marL="0" lvl="0" indent="0" algn="l" rtl="0">
              <a:spcBef>
                <a:spcPts val="1600"/>
              </a:spcBef>
              <a:spcAft>
                <a:spcPts val="0"/>
              </a:spcAft>
              <a:buNone/>
            </a:pPr>
            <a:r>
              <a:rPr lang="en"/>
              <a:t>Humidity → 1696</a:t>
            </a:r>
            <a:endParaRPr/>
          </a:p>
          <a:p>
            <a:pPr marL="0" lvl="0" indent="0" algn="l" rtl="0">
              <a:spcBef>
                <a:spcPts val="1600"/>
              </a:spcBef>
              <a:spcAft>
                <a:spcPts val="0"/>
              </a:spcAft>
              <a:buNone/>
            </a:pPr>
            <a:r>
              <a:rPr lang="en"/>
              <a:t>Temperature → 3</a:t>
            </a:r>
            <a:endParaRPr/>
          </a:p>
          <a:p>
            <a:pPr marL="0" lvl="0" indent="0" algn="l" rtl="0">
              <a:spcBef>
                <a:spcPts val="1600"/>
              </a:spcBef>
              <a:spcAft>
                <a:spcPts val="0"/>
              </a:spcAft>
              <a:buNone/>
            </a:pPr>
            <a:r>
              <a:rPr lang="en"/>
              <a:t>Pressure → 994</a:t>
            </a:r>
            <a:endParaRPr/>
          </a:p>
          <a:p>
            <a:pPr marL="0" lvl="0" indent="0" algn="l" rtl="0">
              <a:spcBef>
                <a:spcPts val="1600"/>
              </a:spcBef>
              <a:spcAft>
                <a:spcPts val="1600"/>
              </a:spcAft>
              <a:buNone/>
            </a:pPr>
            <a:endParaRPr/>
          </a:p>
        </p:txBody>
      </p:sp>
      <p:sp>
        <p:nvSpPr>
          <p:cNvPr id="505" name="Google Shape;505;p39"/>
          <p:cNvSpPr txBox="1">
            <a:spLocks noGrp="1"/>
          </p:cNvSpPr>
          <p:nvPr>
            <p:ph type="title"/>
          </p:nvPr>
        </p:nvSpPr>
        <p:spPr>
          <a:xfrm>
            <a:off x="0" y="3954825"/>
            <a:ext cx="48156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Categorical Feature Preprocessing</a:t>
            </a:r>
            <a:endParaRPr sz="2000"/>
          </a:p>
        </p:txBody>
      </p:sp>
      <p:sp>
        <p:nvSpPr>
          <p:cNvPr id="506" name="Google Shape;506;p39"/>
          <p:cNvSpPr/>
          <p:nvPr/>
        </p:nvSpPr>
        <p:spPr>
          <a:xfrm>
            <a:off x="567625" y="899475"/>
            <a:ext cx="3675300" cy="31620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4294967295"/>
          </p:nvPr>
        </p:nvSpPr>
        <p:spPr>
          <a:xfrm>
            <a:off x="550675" y="975525"/>
            <a:ext cx="3709200" cy="3009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50" b="1">
                <a:solidFill>
                  <a:srgbClr val="FFFFFF"/>
                </a:solidFill>
              </a:rPr>
              <a:t>38 unique descriptions</a:t>
            </a:r>
            <a:endParaRPr sz="1250" b="1">
              <a:solidFill>
                <a:srgbClr val="FFFFFF"/>
              </a:solidFill>
            </a:endParaRPr>
          </a:p>
          <a:p>
            <a:pPr marL="0" lvl="0" indent="0" algn="ctr" rtl="0">
              <a:lnSpc>
                <a:spcPct val="100000"/>
              </a:lnSpc>
              <a:spcBef>
                <a:spcPts val="1600"/>
              </a:spcBef>
              <a:spcAft>
                <a:spcPts val="0"/>
              </a:spcAft>
              <a:buNone/>
            </a:pPr>
            <a:r>
              <a:rPr lang="en" sz="1250">
                <a:solidFill>
                  <a:srgbClr val="FFFFFF"/>
                </a:solidFill>
              </a:rPr>
              <a:t>Cleaned/standardized word notation</a:t>
            </a:r>
            <a:endParaRPr sz="1250">
              <a:solidFill>
                <a:srgbClr val="FFFFFF"/>
              </a:solidFill>
            </a:endParaRPr>
          </a:p>
          <a:p>
            <a:pPr marL="0" lvl="0" indent="0" algn="ctr" rtl="0">
              <a:lnSpc>
                <a:spcPct val="100000"/>
              </a:lnSpc>
              <a:spcBef>
                <a:spcPts val="1600"/>
              </a:spcBef>
              <a:spcAft>
                <a:spcPts val="0"/>
              </a:spcAft>
              <a:buNone/>
            </a:pPr>
            <a:r>
              <a:rPr lang="en" sz="1250">
                <a:solidFill>
                  <a:srgbClr val="FFFFFF"/>
                </a:solidFill>
              </a:rPr>
              <a:t>Replaced similar notations/rare occurrences (sleet &amp; snow, smoke → other)</a:t>
            </a:r>
            <a:endParaRPr sz="1250">
              <a:solidFill>
                <a:srgbClr val="FFFFFF"/>
              </a:solidFill>
            </a:endParaRPr>
          </a:p>
          <a:p>
            <a:pPr marL="0" lvl="0" indent="0" algn="ctr" rtl="0">
              <a:lnSpc>
                <a:spcPct val="100000"/>
              </a:lnSpc>
              <a:spcBef>
                <a:spcPts val="1600"/>
              </a:spcBef>
              <a:spcAft>
                <a:spcPts val="0"/>
              </a:spcAft>
              <a:buNone/>
            </a:pPr>
            <a:r>
              <a:rPr lang="en" sz="1250">
                <a:solidFill>
                  <a:srgbClr val="FFFFFF"/>
                </a:solidFill>
              </a:rPr>
              <a:t>Standardized intensity values (few &amp; light)</a:t>
            </a:r>
            <a:endParaRPr sz="1250">
              <a:solidFill>
                <a:srgbClr val="FFFFFF"/>
              </a:solidFill>
            </a:endParaRPr>
          </a:p>
          <a:p>
            <a:pPr marL="0" lvl="0" indent="0" algn="ctr" rtl="0">
              <a:lnSpc>
                <a:spcPct val="100000"/>
              </a:lnSpc>
              <a:spcBef>
                <a:spcPts val="1600"/>
              </a:spcBef>
              <a:spcAft>
                <a:spcPts val="0"/>
              </a:spcAft>
              <a:buNone/>
            </a:pPr>
            <a:r>
              <a:rPr lang="en" sz="1250" b="1">
                <a:solidFill>
                  <a:srgbClr val="FFFFFF"/>
                </a:solidFill>
              </a:rPr>
              <a:t>Dummify weather events: </a:t>
            </a:r>
            <a:r>
              <a:rPr lang="en" sz="1250">
                <a:solidFill>
                  <a:srgbClr val="FFFFFF"/>
                </a:solidFill>
              </a:rPr>
              <a:t>Clouds, rain, mist, snow, shower, thunderstorm, fog</a:t>
            </a:r>
            <a:endParaRPr sz="1250">
              <a:solidFill>
                <a:srgbClr val="FFFFFF"/>
              </a:solidFill>
            </a:endParaRPr>
          </a:p>
          <a:p>
            <a:pPr marL="0" lvl="0" indent="0" algn="ctr" rtl="0">
              <a:lnSpc>
                <a:spcPct val="100000"/>
              </a:lnSpc>
              <a:spcBef>
                <a:spcPts val="1600"/>
              </a:spcBef>
              <a:spcAft>
                <a:spcPts val="1600"/>
              </a:spcAft>
              <a:buNone/>
            </a:pPr>
            <a:r>
              <a:rPr lang="en" sz="1250" b="1">
                <a:solidFill>
                  <a:srgbClr val="FFFFFF"/>
                </a:solidFill>
              </a:rPr>
              <a:t>Set Intensity score column:  </a:t>
            </a:r>
            <a:r>
              <a:rPr lang="en" sz="1250">
                <a:solidFill>
                  <a:srgbClr val="FFFFFF"/>
                </a:solidFill>
              </a:rPr>
              <a:t>Clear = 0, light = 1, medium = 2, heavy = 3</a:t>
            </a:r>
            <a:endParaRPr sz="1250">
              <a:solidFill>
                <a:srgbClr val="FFFFFF"/>
              </a:solidFill>
            </a:endParaRPr>
          </a:p>
        </p:txBody>
      </p:sp>
      <p:grpSp>
        <p:nvGrpSpPr>
          <p:cNvPr id="508" name="Google Shape;508;p39"/>
          <p:cNvGrpSpPr/>
          <p:nvPr/>
        </p:nvGrpSpPr>
        <p:grpSpPr>
          <a:xfrm>
            <a:off x="2082334" y="234383"/>
            <a:ext cx="537581" cy="548701"/>
            <a:chOff x="6801224" y="1277900"/>
            <a:chExt cx="561090" cy="572697"/>
          </a:xfrm>
        </p:grpSpPr>
        <p:sp>
          <p:nvSpPr>
            <p:cNvPr id="509" name="Google Shape;509;p39"/>
            <p:cNvSpPr/>
            <p:nvPr/>
          </p:nvSpPr>
          <p:spPr>
            <a:xfrm>
              <a:off x="7127416" y="1277900"/>
              <a:ext cx="234899" cy="232172"/>
            </a:xfrm>
            <a:custGeom>
              <a:avLst/>
              <a:gdLst/>
              <a:ahLst/>
              <a:cxnLst/>
              <a:rect l="l" t="t" r="r" b="b"/>
              <a:pathLst>
                <a:path w="10769" h="10644" extrusionOk="0">
                  <a:moveTo>
                    <a:pt x="3856" y="0"/>
                  </a:moveTo>
                  <a:cubicBezTo>
                    <a:pt x="3527" y="0"/>
                    <a:pt x="3198" y="329"/>
                    <a:pt x="3198" y="659"/>
                  </a:cubicBezTo>
                  <a:lnTo>
                    <a:pt x="3198" y="2540"/>
                  </a:lnTo>
                  <a:cubicBezTo>
                    <a:pt x="2869" y="2540"/>
                    <a:pt x="2539" y="2681"/>
                    <a:pt x="2226" y="2806"/>
                  </a:cubicBezTo>
                  <a:lnTo>
                    <a:pt x="1238" y="1176"/>
                  </a:lnTo>
                  <a:cubicBezTo>
                    <a:pt x="1152" y="950"/>
                    <a:pt x="940" y="849"/>
                    <a:pt x="709" y="849"/>
                  </a:cubicBezTo>
                  <a:cubicBezTo>
                    <a:pt x="604" y="849"/>
                    <a:pt x="495" y="870"/>
                    <a:pt x="392" y="909"/>
                  </a:cubicBezTo>
                  <a:cubicBezTo>
                    <a:pt x="125" y="1113"/>
                    <a:pt x="0" y="1505"/>
                    <a:pt x="188" y="1756"/>
                  </a:cubicBezTo>
                  <a:lnTo>
                    <a:pt x="1113" y="3464"/>
                  </a:lnTo>
                  <a:cubicBezTo>
                    <a:pt x="1050" y="3527"/>
                    <a:pt x="909" y="3590"/>
                    <a:pt x="847" y="3652"/>
                  </a:cubicBezTo>
                  <a:cubicBezTo>
                    <a:pt x="2289" y="4891"/>
                    <a:pt x="3260" y="6725"/>
                    <a:pt x="3401" y="8809"/>
                  </a:cubicBezTo>
                  <a:cubicBezTo>
                    <a:pt x="4640" y="8950"/>
                    <a:pt x="5815" y="9405"/>
                    <a:pt x="6787" y="10189"/>
                  </a:cubicBezTo>
                  <a:cubicBezTo>
                    <a:pt x="6991" y="10063"/>
                    <a:pt x="7179" y="9859"/>
                    <a:pt x="7320" y="9671"/>
                  </a:cubicBezTo>
                  <a:lnTo>
                    <a:pt x="8950" y="10580"/>
                  </a:lnTo>
                  <a:cubicBezTo>
                    <a:pt x="9076" y="10643"/>
                    <a:pt x="9201" y="10643"/>
                    <a:pt x="9279" y="10643"/>
                  </a:cubicBezTo>
                  <a:cubicBezTo>
                    <a:pt x="9530" y="10643"/>
                    <a:pt x="9734" y="10580"/>
                    <a:pt x="9859" y="10377"/>
                  </a:cubicBezTo>
                  <a:cubicBezTo>
                    <a:pt x="9985" y="10063"/>
                    <a:pt x="9922" y="9671"/>
                    <a:pt x="9593" y="9468"/>
                  </a:cubicBezTo>
                  <a:lnTo>
                    <a:pt x="7963" y="8558"/>
                  </a:lnTo>
                  <a:cubicBezTo>
                    <a:pt x="8104" y="8229"/>
                    <a:pt x="8166" y="7900"/>
                    <a:pt x="8229" y="7508"/>
                  </a:cubicBezTo>
                  <a:lnTo>
                    <a:pt x="10126" y="7508"/>
                  </a:lnTo>
                  <a:cubicBezTo>
                    <a:pt x="10455" y="7508"/>
                    <a:pt x="10768" y="7242"/>
                    <a:pt x="10768" y="6928"/>
                  </a:cubicBezTo>
                  <a:cubicBezTo>
                    <a:pt x="10768" y="6599"/>
                    <a:pt x="10455" y="6270"/>
                    <a:pt x="10126" y="6270"/>
                  </a:cubicBezTo>
                  <a:lnTo>
                    <a:pt x="8229" y="6270"/>
                  </a:lnTo>
                  <a:cubicBezTo>
                    <a:pt x="8166" y="5941"/>
                    <a:pt x="8104" y="5612"/>
                    <a:pt x="7963" y="5283"/>
                  </a:cubicBezTo>
                  <a:lnTo>
                    <a:pt x="9593" y="4311"/>
                  </a:lnTo>
                  <a:cubicBezTo>
                    <a:pt x="9922" y="4107"/>
                    <a:pt x="9985" y="3793"/>
                    <a:pt x="9859" y="3464"/>
                  </a:cubicBezTo>
                  <a:cubicBezTo>
                    <a:pt x="9730" y="3238"/>
                    <a:pt x="9505" y="3138"/>
                    <a:pt x="9269" y="3138"/>
                  </a:cubicBezTo>
                  <a:cubicBezTo>
                    <a:pt x="9162" y="3138"/>
                    <a:pt x="9053" y="3159"/>
                    <a:pt x="8950" y="3198"/>
                  </a:cubicBezTo>
                  <a:lnTo>
                    <a:pt x="7320" y="4185"/>
                  </a:lnTo>
                  <a:cubicBezTo>
                    <a:pt x="7116" y="3919"/>
                    <a:pt x="6850" y="3652"/>
                    <a:pt x="6599" y="3402"/>
                  </a:cubicBezTo>
                  <a:lnTo>
                    <a:pt x="7508" y="1756"/>
                  </a:lnTo>
                  <a:cubicBezTo>
                    <a:pt x="7712" y="1505"/>
                    <a:pt x="7571" y="1113"/>
                    <a:pt x="7320" y="909"/>
                  </a:cubicBezTo>
                  <a:cubicBezTo>
                    <a:pt x="7217" y="870"/>
                    <a:pt x="7108" y="849"/>
                    <a:pt x="7002" y="849"/>
                  </a:cubicBezTo>
                  <a:cubicBezTo>
                    <a:pt x="6770" y="849"/>
                    <a:pt x="6555" y="950"/>
                    <a:pt x="6458" y="1176"/>
                  </a:cubicBezTo>
                  <a:lnTo>
                    <a:pt x="5486" y="2806"/>
                  </a:lnTo>
                  <a:cubicBezTo>
                    <a:pt x="5157" y="2681"/>
                    <a:pt x="4828" y="2540"/>
                    <a:pt x="4499" y="2540"/>
                  </a:cubicBezTo>
                  <a:lnTo>
                    <a:pt x="4499" y="659"/>
                  </a:lnTo>
                  <a:cubicBezTo>
                    <a:pt x="4499" y="329"/>
                    <a:pt x="4185" y="0"/>
                    <a:pt x="3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6801224" y="1347636"/>
              <a:ext cx="498503" cy="367562"/>
            </a:xfrm>
            <a:custGeom>
              <a:avLst/>
              <a:gdLst/>
              <a:ahLst/>
              <a:cxnLst/>
              <a:rect l="l" t="t" r="r" b="b"/>
              <a:pathLst>
                <a:path w="22854" h="16851" extrusionOk="0">
                  <a:moveTo>
                    <a:pt x="11224" y="1"/>
                  </a:moveTo>
                  <a:cubicBezTo>
                    <a:pt x="8026" y="1"/>
                    <a:pt x="5487" y="2477"/>
                    <a:pt x="5346" y="5691"/>
                  </a:cubicBezTo>
                  <a:cubicBezTo>
                    <a:pt x="2352" y="5816"/>
                    <a:pt x="1" y="8230"/>
                    <a:pt x="1" y="11239"/>
                  </a:cubicBezTo>
                  <a:cubicBezTo>
                    <a:pt x="1" y="13324"/>
                    <a:pt x="1176" y="15158"/>
                    <a:pt x="2869" y="16130"/>
                  </a:cubicBezTo>
                  <a:lnTo>
                    <a:pt x="4640" y="11098"/>
                  </a:lnTo>
                  <a:cubicBezTo>
                    <a:pt x="4891" y="10189"/>
                    <a:pt x="5879" y="9531"/>
                    <a:pt x="6788" y="9531"/>
                  </a:cubicBezTo>
                  <a:lnTo>
                    <a:pt x="9202" y="9531"/>
                  </a:lnTo>
                  <a:cubicBezTo>
                    <a:pt x="9860" y="9531"/>
                    <a:pt x="10440" y="9797"/>
                    <a:pt x="10706" y="10315"/>
                  </a:cubicBezTo>
                  <a:cubicBezTo>
                    <a:pt x="11036" y="10847"/>
                    <a:pt x="11036" y="11490"/>
                    <a:pt x="10706" y="12086"/>
                  </a:cubicBezTo>
                  <a:lnTo>
                    <a:pt x="9531" y="14108"/>
                  </a:lnTo>
                  <a:lnTo>
                    <a:pt x="10706" y="14108"/>
                  </a:lnTo>
                  <a:cubicBezTo>
                    <a:pt x="11427" y="14108"/>
                    <a:pt x="11945" y="14500"/>
                    <a:pt x="12211" y="15095"/>
                  </a:cubicBezTo>
                  <a:cubicBezTo>
                    <a:pt x="12478" y="15612"/>
                    <a:pt x="12399" y="16333"/>
                    <a:pt x="11882" y="16851"/>
                  </a:cubicBezTo>
                  <a:lnTo>
                    <a:pt x="17760" y="16851"/>
                  </a:lnTo>
                  <a:cubicBezTo>
                    <a:pt x="20566" y="16851"/>
                    <a:pt x="22854" y="14625"/>
                    <a:pt x="22854" y="11819"/>
                  </a:cubicBezTo>
                  <a:cubicBezTo>
                    <a:pt x="22854" y="9014"/>
                    <a:pt x="20566" y="6788"/>
                    <a:pt x="17760" y="6788"/>
                  </a:cubicBezTo>
                  <a:cubicBezTo>
                    <a:pt x="17572" y="6788"/>
                    <a:pt x="17305" y="6788"/>
                    <a:pt x="17039" y="6866"/>
                  </a:cubicBezTo>
                  <a:cubicBezTo>
                    <a:pt x="17101" y="6537"/>
                    <a:pt x="17101" y="6208"/>
                    <a:pt x="17101" y="5879"/>
                  </a:cubicBezTo>
                  <a:cubicBezTo>
                    <a:pt x="17101" y="2618"/>
                    <a:pt x="14500" y="1"/>
                    <a:pt x="1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6886709" y="1582867"/>
              <a:ext cx="159340" cy="265175"/>
            </a:xfrm>
            <a:custGeom>
              <a:avLst/>
              <a:gdLst/>
              <a:ahLst/>
              <a:cxnLst/>
              <a:rect l="l" t="t" r="r" b="b"/>
              <a:pathLst>
                <a:path w="7305" h="12157" extrusionOk="0">
                  <a:moveTo>
                    <a:pt x="2869" y="1"/>
                  </a:moveTo>
                  <a:cubicBezTo>
                    <a:pt x="2477" y="1"/>
                    <a:pt x="2022" y="314"/>
                    <a:pt x="1897" y="706"/>
                  </a:cubicBezTo>
                  <a:lnTo>
                    <a:pt x="126" y="5800"/>
                  </a:lnTo>
                  <a:cubicBezTo>
                    <a:pt x="0" y="6192"/>
                    <a:pt x="251" y="6521"/>
                    <a:pt x="643" y="6521"/>
                  </a:cubicBezTo>
                  <a:lnTo>
                    <a:pt x="2540" y="6521"/>
                  </a:lnTo>
                  <a:cubicBezTo>
                    <a:pt x="2931" y="6521"/>
                    <a:pt x="3135" y="6850"/>
                    <a:pt x="2994" y="7180"/>
                  </a:cubicBezTo>
                  <a:lnTo>
                    <a:pt x="972" y="11819"/>
                  </a:lnTo>
                  <a:cubicBezTo>
                    <a:pt x="866" y="12041"/>
                    <a:pt x="840" y="12157"/>
                    <a:pt x="885" y="12157"/>
                  </a:cubicBezTo>
                  <a:cubicBezTo>
                    <a:pt x="920" y="12157"/>
                    <a:pt x="997" y="12088"/>
                    <a:pt x="1113" y="11945"/>
                  </a:cubicBezTo>
                  <a:lnTo>
                    <a:pt x="7054" y="5220"/>
                  </a:lnTo>
                  <a:cubicBezTo>
                    <a:pt x="7305" y="4891"/>
                    <a:pt x="7179" y="4625"/>
                    <a:pt x="6787" y="4625"/>
                  </a:cubicBezTo>
                  <a:lnTo>
                    <a:pt x="4170" y="4625"/>
                  </a:lnTo>
                  <a:cubicBezTo>
                    <a:pt x="3715" y="4625"/>
                    <a:pt x="3590" y="4374"/>
                    <a:pt x="3778" y="3982"/>
                  </a:cubicBezTo>
                  <a:lnTo>
                    <a:pt x="5674" y="643"/>
                  </a:lnTo>
                  <a:cubicBezTo>
                    <a:pt x="5878" y="314"/>
                    <a:pt x="5674" y="1"/>
                    <a:pt x="5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7019027" y="1738634"/>
              <a:ext cx="62929" cy="111964"/>
            </a:xfrm>
            <a:custGeom>
              <a:avLst/>
              <a:gdLst/>
              <a:ahLst/>
              <a:cxnLst/>
              <a:rect l="l" t="t" r="r" b="b"/>
              <a:pathLst>
                <a:path w="2885" h="5133" extrusionOk="0">
                  <a:moveTo>
                    <a:pt x="1952" y="1"/>
                  </a:moveTo>
                  <a:cubicBezTo>
                    <a:pt x="1600" y="1"/>
                    <a:pt x="1288" y="194"/>
                    <a:pt x="1176" y="556"/>
                  </a:cubicBezTo>
                  <a:lnTo>
                    <a:pt x="141" y="4083"/>
                  </a:lnTo>
                  <a:cubicBezTo>
                    <a:pt x="0" y="4474"/>
                    <a:pt x="204" y="4929"/>
                    <a:pt x="659" y="5070"/>
                  </a:cubicBezTo>
                  <a:cubicBezTo>
                    <a:pt x="721" y="5133"/>
                    <a:pt x="784" y="5133"/>
                    <a:pt x="847" y="5133"/>
                  </a:cubicBezTo>
                  <a:cubicBezTo>
                    <a:pt x="1239" y="5133"/>
                    <a:pt x="1568" y="4866"/>
                    <a:pt x="1630" y="4537"/>
                  </a:cubicBezTo>
                  <a:lnTo>
                    <a:pt x="2743" y="1010"/>
                  </a:lnTo>
                  <a:cubicBezTo>
                    <a:pt x="2884" y="619"/>
                    <a:pt x="2618" y="164"/>
                    <a:pt x="2226" y="39"/>
                  </a:cubicBezTo>
                  <a:cubicBezTo>
                    <a:pt x="2134" y="13"/>
                    <a:pt x="2041" y="1"/>
                    <a:pt x="19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7111688" y="1738634"/>
              <a:ext cx="62580" cy="111964"/>
            </a:xfrm>
            <a:custGeom>
              <a:avLst/>
              <a:gdLst/>
              <a:ahLst/>
              <a:cxnLst/>
              <a:rect l="l" t="t" r="r" b="b"/>
              <a:pathLst>
                <a:path w="2869" h="5133" extrusionOk="0">
                  <a:moveTo>
                    <a:pt x="1982" y="1"/>
                  </a:moveTo>
                  <a:cubicBezTo>
                    <a:pt x="1662" y="1"/>
                    <a:pt x="1351" y="194"/>
                    <a:pt x="1238" y="556"/>
                  </a:cubicBezTo>
                  <a:lnTo>
                    <a:pt x="125" y="4083"/>
                  </a:lnTo>
                  <a:cubicBezTo>
                    <a:pt x="0" y="4474"/>
                    <a:pt x="267" y="4929"/>
                    <a:pt x="658" y="5070"/>
                  </a:cubicBezTo>
                  <a:cubicBezTo>
                    <a:pt x="721" y="5133"/>
                    <a:pt x="846" y="5133"/>
                    <a:pt x="909" y="5133"/>
                  </a:cubicBezTo>
                  <a:cubicBezTo>
                    <a:pt x="1238" y="5133"/>
                    <a:pt x="1568" y="4866"/>
                    <a:pt x="1693" y="4537"/>
                  </a:cubicBezTo>
                  <a:lnTo>
                    <a:pt x="2743" y="1010"/>
                  </a:lnTo>
                  <a:cubicBezTo>
                    <a:pt x="2868" y="619"/>
                    <a:pt x="2680" y="164"/>
                    <a:pt x="2226" y="39"/>
                  </a:cubicBezTo>
                  <a:cubicBezTo>
                    <a:pt x="2146" y="13"/>
                    <a:pt x="2064" y="1"/>
                    <a:pt x="1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subTitle" idx="4294967295"/>
          </p:nvPr>
        </p:nvSpPr>
        <p:spPr>
          <a:xfrm>
            <a:off x="4046150" y="1402575"/>
            <a:ext cx="4634100" cy="5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Using </a:t>
            </a:r>
            <a:r>
              <a:rPr lang="en" sz="1400" b="1"/>
              <a:t>temperature</a:t>
            </a:r>
            <a:r>
              <a:rPr lang="en" sz="1400"/>
              <a:t> from previous hour, 2 days, 12 days and 30 days as predictors</a:t>
            </a:r>
            <a:endParaRPr sz="1400"/>
          </a:p>
        </p:txBody>
      </p:sp>
      <p:sp>
        <p:nvSpPr>
          <p:cNvPr id="519" name="Google Shape;519;p40"/>
          <p:cNvSpPr txBox="1">
            <a:spLocks noGrp="1"/>
          </p:cNvSpPr>
          <p:nvPr>
            <p:ph type="title" idx="4294967295"/>
          </p:nvPr>
        </p:nvSpPr>
        <p:spPr>
          <a:xfrm>
            <a:off x="264700" y="74025"/>
            <a:ext cx="42030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Feature Engineering</a:t>
            </a:r>
            <a:endParaRPr b="1"/>
          </a:p>
        </p:txBody>
      </p:sp>
      <p:sp>
        <p:nvSpPr>
          <p:cNvPr id="520" name="Google Shape;520;p40"/>
          <p:cNvSpPr/>
          <p:nvPr/>
        </p:nvSpPr>
        <p:spPr>
          <a:xfrm>
            <a:off x="367300" y="1572075"/>
            <a:ext cx="3138900" cy="4239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D966"/>
                </a:solidFill>
                <a:latin typeface="Varela Round"/>
                <a:ea typeface="Varela Round"/>
                <a:cs typeface="Varela Round"/>
                <a:sym typeface="Varela Round"/>
              </a:rPr>
              <a:t>Lagged Features</a:t>
            </a:r>
            <a:endParaRPr sz="1700">
              <a:solidFill>
                <a:srgbClr val="FFD966"/>
              </a:solidFill>
              <a:latin typeface="Varela Round"/>
              <a:ea typeface="Varela Round"/>
              <a:cs typeface="Varela Round"/>
              <a:sym typeface="Varela Round"/>
            </a:endParaRPr>
          </a:p>
        </p:txBody>
      </p:sp>
      <p:sp>
        <p:nvSpPr>
          <p:cNvPr id="521" name="Google Shape;521;p40"/>
          <p:cNvSpPr/>
          <p:nvPr/>
        </p:nvSpPr>
        <p:spPr>
          <a:xfrm>
            <a:off x="367300" y="869525"/>
            <a:ext cx="3086100" cy="4239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D966"/>
                </a:solidFill>
                <a:latin typeface="Varela Round"/>
                <a:ea typeface="Varela Round"/>
                <a:cs typeface="Varela Round"/>
                <a:sym typeface="Varela Round"/>
              </a:rPr>
              <a:t>Time variable extraction</a:t>
            </a:r>
            <a:endParaRPr sz="1700">
              <a:solidFill>
                <a:srgbClr val="FFD966"/>
              </a:solidFill>
              <a:latin typeface="Varela Round"/>
              <a:ea typeface="Varela Round"/>
              <a:cs typeface="Varela Round"/>
              <a:sym typeface="Varela Round"/>
            </a:endParaRPr>
          </a:p>
        </p:txBody>
      </p:sp>
      <p:sp>
        <p:nvSpPr>
          <p:cNvPr id="522" name="Google Shape;522;p40"/>
          <p:cNvSpPr txBox="1">
            <a:spLocks noGrp="1"/>
          </p:cNvSpPr>
          <p:nvPr>
            <p:ph type="subTitle" idx="4294967295"/>
          </p:nvPr>
        </p:nvSpPr>
        <p:spPr>
          <a:xfrm>
            <a:off x="4046150" y="727150"/>
            <a:ext cx="4634100" cy="5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Extract year, month, quarter, day, weekday, week, hour minute, whether it was the beginning or end of a month….</a:t>
            </a:r>
            <a:endParaRPr sz="1400"/>
          </a:p>
        </p:txBody>
      </p:sp>
      <p:sp>
        <p:nvSpPr>
          <p:cNvPr id="523" name="Google Shape;523;p40"/>
          <p:cNvSpPr/>
          <p:nvPr/>
        </p:nvSpPr>
        <p:spPr>
          <a:xfrm>
            <a:off x="340900" y="2329174"/>
            <a:ext cx="3138900" cy="4629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D966"/>
                </a:solidFill>
                <a:latin typeface="Varela Round"/>
                <a:ea typeface="Varela Round"/>
                <a:cs typeface="Varela Round"/>
                <a:sym typeface="Varela Round"/>
              </a:rPr>
              <a:t>Aggregate Lagged Features</a:t>
            </a:r>
            <a:endParaRPr sz="1600">
              <a:solidFill>
                <a:srgbClr val="FFD966"/>
              </a:solidFill>
              <a:latin typeface="Varela Round"/>
              <a:ea typeface="Varela Round"/>
              <a:cs typeface="Varela Round"/>
              <a:sym typeface="Varela Round"/>
            </a:endParaRPr>
          </a:p>
        </p:txBody>
      </p:sp>
      <p:sp>
        <p:nvSpPr>
          <p:cNvPr id="524" name="Google Shape;524;p40"/>
          <p:cNvSpPr txBox="1">
            <a:spLocks noGrp="1"/>
          </p:cNvSpPr>
          <p:nvPr>
            <p:ph type="subTitle" idx="4294967295"/>
          </p:nvPr>
        </p:nvSpPr>
        <p:spPr>
          <a:xfrm>
            <a:off x="4046150" y="2122650"/>
            <a:ext cx="4634100" cy="74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Extract </a:t>
            </a:r>
            <a:r>
              <a:rPr lang="en" sz="1400">
                <a:solidFill>
                  <a:srgbClr val="0000FF"/>
                </a:solidFill>
              </a:rPr>
              <a:t>{maximum, minimum and average}</a:t>
            </a:r>
            <a:r>
              <a:rPr lang="en" sz="1400">
                <a:solidFill>
                  <a:srgbClr val="FF00FF"/>
                </a:solidFill>
              </a:rPr>
              <a:t> </a:t>
            </a:r>
            <a:r>
              <a:rPr lang="en" sz="1400">
                <a:solidFill>
                  <a:srgbClr val="FFFFFF"/>
                </a:solidFill>
              </a:rPr>
              <a:t>for previous </a:t>
            </a:r>
            <a:r>
              <a:rPr lang="en" sz="1400">
                <a:solidFill>
                  <a:srgbClr val="FF00FF"/>
                </a:solidFill>
              </a:rPr>
              <a:t>{daily, monthly, weekly}</a:t>
            </a:r>
            <a:r>
              <a:rPr lang="en" sz="1400">
                <a:solidFill>
                  <a:srgbClr val="FFFFFF"/>
                </a:solidFill>
              </a:rPr>
              <a:t> for all features</a:t>
            </a:r>
            <a:r>
              <a:rPr lang="en" sz="1400"/>
              <a:t> </a:t>
            </a:r>
            <a:r>
              <a:rPr lang="en" sz="1400">
                <a:solidFill>
                  <a:srgbClr val="B4A7D6"/>
                </a:solidFill>
              </a:rPr>
              <a:t>{temperature, humidity, wind direction, wind speed, pressure} </a:t>
            </a:r>
            <a:endParaRPr sz="1400">
              <a:solidFill>
                <a:srgbClr val="B4A7D6"/>
              </a:solidFill>
            </a:endParaRPr>
          </a:p>
        </p:txBody>
      </p:sp>
      <p:sp>
        <p:nvSpPr>
          <p:cNvPr id="525" name="Google Shape;525;p40"/>
          <p:cNvSpPr/>
          <p:nvPr/>
        </p:nvSpPr>
        <p:spPr>
          <a:xfrm>
            <a:off x="367300" y="3249175"/>
            <a:ext cx="1786200" cy="4911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D966"/>
                </a:solidFill>
                <a:latin typeface="Varela Round"/>
                <a:ea typeface="Varela Round"/>
                <a:cs typeface="Varela Round"/>
                <a:sym typeface="Varela Round"/>
              </a:rPr>
              <a:t>Rolling Window </a:t>
            </a:r>
            <a:endParaRPr sz="1600">
              <a:solidFill>
                <a:srgbClr val="FFD966"/>
              </a:solidFill>
              <a:latin typeface="Varela Round"/>
              <a:ea typeface="Varela Round"/>
              <a:cs typeface="Varela Round"/>
              <a:sym typeface="Varela Round"/>
            </a:endParaRPr>
          </a:p>
        </p:txBody>
      </p:sp>
      <p:sp>
        <p:nvSpPr>
          <p:cNvPr id="526" name="Google Shape;526;p40"/>
          <p:cNvSpPr/>
          <p:nvPr/>
        </p:nvSpPr>
        <p:spPr>
          <a:xfrm>
            <a:off x="4344100" y="3216650"/>
            <a:ext cx="2133900" cy="4911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D966"/>
                </a:solidFill>
                <a:latin typeface="Varela Round"/>
                <a:ea typeface="Varela Round"/>
                <a:cs typeface="Varela Round"/>
                <a:sym typeface="Varela Round"/>
              </a:rPr>
              <a:t>Expanding Window</a:t>
            </a:r>
            <a:endParaRPr sz="1600">
              <a:solidFill>
                <a:srgbClr val="FFD966"/>
              </a:solidFill>
              <a:latin typeface="Varela Round"/>
              <a:ea typeface="Varela Round"/>
              <a:cs typeface="Varela Round"/>
              <a:sym typeface="Varela Round"/>
            </a:endParaRPr>
          </a:p>
        </p:txBody>
      </p:sp>
      <p:pic>
        <p:nvPicPr>
          <p:cNvPr id="527" name="Google Shape;527;p40"/>
          <p:cNvPicPr preferRelativeResize="0"/>
          <p:nvPr/>
        </p:nvPicPr>
        <p:blipFill>
          <a:blip r:embed="rId3">
            <a:alphaModFix/>
          </a:blip>
          <a:stretch>
            <a:fillRect/>
          </a:stretch>
        </p:blipFill>
        <p:spPr>
          <a:xfrm>
            <a:off x="2728950" y="3303025"/>
            <a:ext cx="1094775" cy="1478900"/>
          </a:xfrm>
          <a:prstGeom prst="rect">
            <a:avLst/>
          </a:prstGeom>
          <a:noFill/>
          <a:ln w="9525" cap="flat" cmpd="sng">
            <a:solidFill>
              <a:srgbClr val="000000"/>
            </a:solidFill>
            <a:prstDash val="solid"/>
            <a:round/>
            <a:headEnd type="none" w="sm" len="sm"/>
            <a:tailEnd type="none" w="sm" len="sm"/>
          </a:ln>
        </p:spPr>
      </p:pic>
      <p:pic>
        <p:nvPicPr>
          <p:cNvPr id="528" name="Google Shape;528;p40"/>
          <p:cNvPicPr preferRelativeResize="0"/>
          <p:nvPr/>
        </p:nvPicPr>
        <p:blipFill>
          <a:blip r:embed="rId4">
            <a:alphaModFix/>
          </a:blip>
          <a:stretch>
            <a:fillRect/>
          </a:stretch>
        </p:blipFill>
        <p:spPr>
          <a:xfrm>
            <a:off x="7116700" y="3249175"/>
            <a:ext cx="1147489" cy="1532750"/>
          </a:xfrm>
          <a:prstGeom prst="rect">
            <a:avLst/>
          </a:prstGeom>
          <a:noFill/>
          <a:ln w="9525" cap="flat" cmpd="sng">
            <a:solidFill>
              <a:srgbClr val="000000"/>
            </a:solidFill>
            <a:prstDash val="solid"/>
            <a:round/>
            <a:headEnd type="none" w="sm" len="sm"/>
            <a:tailEnd type="none" w="sm" len="sm"/>
          </a:ln>
        </p:spPr>
      </p:pic>
      <p:sp>
        <p:nvSpPr>
          <p:cNvPr id="529" name="Google Shape;529;p40"/>
          <p:cNvSpPr txBox="1">
            <a:spLocks noGrp="1"/>
          </p:cNvSpPr>
          <p:nvPr>
            <p:ph type="subTitle" idx="4294967295"/>
          </p:nvPr>
        </p:nvSpPr>
        <p:spPr>
          <a:xfrm>
            <a:off x="367300" y="3740325"/>
            <a:ext cx="2133900" cy="1194000"/>
          </a:xfrm>
          <a:prstGeom prst="rect">
            <a:avLst/>
          </a:prstGeom>
          <a:noFill/>
          <a:effectLst>
            <a:outerShdw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1600"/>
              </a:spcAft>
              <a:buNone/>
            </a:pPr>
            <a:r>
              <a:rPr lang="en" sz="1400"/>
              <a:t>Average</a:t>
            </a:r>
            <a:r>
              <a:rPr lang="en" sz="1400">
                <a:solidFill>
                  <a:srgbClr val="B4A7D6"/>
                </a:solidFill>
              </a:rPr>
              <a:t> {temperature, humidity, wind direction, wind speed, pressure} </a:t>
            </a:r>
            <a:r>
              <a:rPr lang="en" sz="1400">
                <a:solidFill>
                  <a:srgbClr val="FFFFFF"/>
                </a:solidFill>
              </a:rPr>
              <a:t>from t-24 to t-1</a:t>
            </a:r>
            <a:endParaRPr sz="1400"/>
          </a:p>
        </p:txBody>
      </p:sp>
      <p:sp>
        <p:nvSpPr>
          <p:cNvPr id="530" name="Google Shape;530;p40"/>
          <p:cNvSpPr txBox="1">
            <a:spLocks noGrp="1"/>
          </p:cNvSpPr>
          <p:nvPr>
            <p:ph type="subTitle" idx="4294967295"/>
          </p:nvPr>
        </p:nvSpPr>
        <p:spPr>
          <a:xfrm>
            <a:off x="4347675" y="3750050"/>
            <a:ext cx="2316900" cy="125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Total average</a:t>
            </a:r>
            <a:r>
              <a:rPr lang="en" sz="1400">
                <a:solidFill>
                  <a:srgbClr val="B4A7D6"/>
                </a:solidFill>
              </a:rPr>
              <a:t> {temperature, humidity, wind direction, wind speed, pressure}</a:t>
            </a:r>
            <a:r>
              <a:rPr lang="en" sz="1400">
                <a:solidFill>
                  <a:srgbClr val="6AA84F"/>
                </a:solidFill>
              </a:rPr>
              <a:t> </a:t>
            </a:r>
            <a:r>
              <a:rPr lang="en" sz="1400"/>
              <a:t>from the t_0 to t-1</a:t>
            </a:r>
            <a:endParaRPr sz="1400"/>
          </a:p>
        </p:txBody>
      </p:sp>
      <p:grpSp>
        <p:nvGrpSpPr>
          <p:cNvPr id="531" name="Google Shape;531;p40"/>
          <p:cNvGrpSpPr/>
          <p:nvPr/>
        </p:nvGrpSpPr>
        <p:grpSpPr>
          <a:xfrm>
            <a:off x="7210906" y="203013"/>
            <a:ext cx="1056475" cy="335425"/>
            <a:chOff x="4086131" y="4279700"/>
            <a:chExt cx="1056475" cy="335425"/>
          </a:xfrm>
        </p:grpSpPr>
        <p:sp>
          <p:nvSpPr>
            <p:cNvPr id="532" name="Google Shape;532;p40"/>
            <p:cNvSpPr/>
            <p:nvPr/>
          </p:nvSpPr>
          <p:spPr>
            <a:xfrm>
              <a:off x="4086131" y="4308275"/>
              <a:ext cx="1056475" cy="306850"/>
            </a:xfrm>
            <a:custGeom>
              <a:avLst/>
              <a:gdLst/>
              <a:ahLst/>
              <a:cxnLst/>
              <a:rect l="l" t="t" r="r" b="b"/>
              <a:pathLst>
                <a:path w="42259" h="12274" extrusionOk="0">
                  <a:moveTo>
                    <a:pt x="9217" y="9201"/>
                  </a:moveTo>
                  <a:lnTo>
                    <a:pt x="9280" y="9264"/>
                  </a:lnTo>
                  <a:cubicBezTo>
                    <a:pt x="9217" y="9264"/>
                    <a:pt x="9154" y="9343"/>
                    <a:pt x="9076" y="9405"/>
                  </a:cubicBezTo>
                  <a:cubicBezTo>
                    <a:pt x="9154" y="9343"/>
                    <a:pt x="9154" y="9264"/>
                    <a:pt x="9217" y="9201"/>
                  </a:cubicBezTo>
                  <a:close/>
                  <a:moveTo>
                    <a:pt x="8104" y="10252"/>
                  </a:moveTo>
                  <a:cubicBezTo>
                    <a:pt x="8042" y="10314"/>
                    <a:pt x="7979" y="10377"/>
                    <a:pt x="7900" y="10440"/>
                  </a:cubicBezTo>
                  <a:lnTo>
                    <a:pt x="7900" y="10314"/>
                  </a:lnTo>
                  <a:cubicBezTo>
                    <a:pt x="7979" y="10314"/>
                    <a:pt x="8042" y="10314"/>
                    <a:pt x="8104" y="10252"/>
                  </a:cubicBezTo>
                  <a:close/>
                  <a:moveTo>
                    <a:pt x="12869" y="1"/>
                  </a:moveTo>
                  <a:cubicBezTo>
                    <a:pt x="10393" y="1"/>
                    <a:pt x="8371" y="1693"/>
                    <a:pt x="7712" y="3919"/>
                  </a:cubicBezTo>
                  <a:cubicBezTo>
                    <a:pt x="7258" y="3715"/>
                    <a:pt x="6803" y="3653"/>
                    <a:pt x="6270" y="3653"/>
                  </a:cubicBezTo>
                  <a:cubicBezTo>
                    <a:pt x="4311" y="3653"/>
                    <a:pt x="2681" y="5220"/>
                    <a:pt x="2681" y="7179"/>
                  </a:cubicBezTo>
                  <a:cubicBezTo>
                    <a:pt x="2681" y="7242"/>
                    <a:pt x="2744" y="7242"/>
                    <a:pt x="2744" y="7305"/>
                  </a:cubicBezTo>
                  <a:cubicBezTo>
                    <a:pt x="1176" y="7838"/>
                    <a:pt x="1" y="9343"/>
                    <a:pt x="1" y="11098"/>
                  </a:cubicBezTo>
                  <a:cubicBezTo>
                    <a:pt x="1" y="11490"/>
                    <a:pt x="63" y="11882"/>
                    <a:pt x="204" y="12274"/>
                  </a:cubicBezTo>
                  <a:lnTo>
                    <a:pt x="42196" y="12274"/>
                  </a:lnTo>
                  <a:cubicBezTo>
                    <a:pt x="42259" y="12086"/>
                    <a:pt x="42259" y="11819"/>
                    <a:pt x="42259" y="11615"/>
                  </a:cubicBezTo>
                  <a:cubicBezTo>
                    <a:pt x="42259" y="9797"/>
                    <a:pt x="40817" y="8355"/>
                    <a:pt x="38998" y="8355"/>
                  </a:cubicBezTo>
                  <a:cubicBezTo>
                    <a:pt x="38732" y="8355"/>
                    <a:pt x="38544" y="8355"/>
                    <a:pt x="38277" y="8418"/>
                  </a:cubicBezTo>
                  <a:cubicBezTo>
                    <a:pt x="37682" y="6067"/>
                    <a:pt x="35534" y="4374"/>
                    <a:pt x="32979" y="4374"/>
                  </a:cubicBezTo>
                  <a:cubicBezTo>
                    <a:pt x="31804" y="4374"/>
                    <a:pt x="30707" y="4766"/>
                    <a:pt x="29845" y="5346"/>
                  </a:cubicBezTo>
                  <a:cubicBezTo>
                    <a:pt x="29390" y="3324"/>
                    <a:pt x="27572" y="1756"/>
                    <a:pt x="25346" y="1756"/>
                  </a:cubicBezTo>
                  <a:cubicBezTo>
                    <a:pt x="23387" y="1756"/>
                    <a:pt x="21694" y="3073"/>
                    <a:pt x="21036" y="4828"/>
                  </a:cubicBezTo>
                  <a:cubicBezTo>
                    <a:pt x="20377" y="4107"/>
                    <a:pt x="19468" y="3653"/>
                    <a:pt x="18418" y="3653"/>
                  </a:cubicBezTo>
                  <a:lnTo>
                    <a:pt x="17901" y="3653"/>
                  </a:lnTo>
                  <a:cubicBezTo>
                    <a:pt x="17242" y="1568"/>
                    <a:pt x="15220" y="1"/>
                    <a:pt x="12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4086131" y="4279700"/>
              <a:ext cx="1056475" cy="306850"/>
            </a:xfrm>
            <a:custGeom>
              <a:avLst/>
              <a:gdLst/>
              <a:ahLst/>
              <a:cxnLst/>
              <a:rect l="l" t="t" r="r" b="b"/>
              <a:pathLst>
                <a:path w="42259" h="12274" extrusionOk="0">
                  <a:moveTo>
                    <a:pt x="9217" y="9201"/>
                  </a:moveTo>
                  <a:lnTo>
                    <a:pt x="9280" y="9264"/>
                  </a:lnTo>
                  <a:cubicBezTo>
                    <a:pt x="9217" y="9264"/>
                    <a:pt x="9154" y="9343"/>
                    <a:pt x="9076" y="9405"/>
                  </a:cubicBezTo>
                  <a:cubicBezTo>
                    <a:pt x="9154" y="9343"/>
                    <a:pt x="9154" y="9264"/>
                    <a:pt x="9217" y="9201"/>
                  </a:cubicBezTo>
                  <a:close/>
                  <a:moveTo>
                    <a:pt x="8104" y="10252"/>
                  </a:moveTo>
                  <a:cubicBezTo>
                    <a:pt x="8042" y="10314"/>
                    <a:pt x="7979" y="10377"/>
                    <a:pt x="7900" y="10440"/>
                  </a:cubicBezTo>
                  <a:lnTo>
                    <a:pt x="7900" y="10314"/>
                  </a:lnTo>
                  <a:cubicBezTo>
                    <a:pt x="7979" y="10314"/>
                    <a:pt x="8042" y="10314"/>
                    <a:pt x="8104" y="10252"/>
                  </a:cubicBezTo>
                  <a:close/>
                  <a:moveTo>
                    <a:pt x="12869" y="1"/>
                  </a:moveTo>
                  <a:cubicBezTo>
                    <a:pt x="10393" y="1"/>
                    <a:pt x="8371" y="1693"/>
                    <a:pt x="7712" y="3919"/>
                  </a:cubicBezTo>
                  <a:cubicBezTo>
                    <a:pt x="7258" y="3715"/>
                    <a:pt x="6803" y="3653"/>
                    <a:pt x="6270" y="3653"/>
                  </a:cubicBezTo>
                  <a:cubicBezTo>
                    <a:pt x="4311" y="3653"/>
                    <a:pt x="2681" y="5220"/>
                    <a:pt x="2681" y="7179"/>
                  </a:cubicBezTo>
                  <a:cubicBezTo>
                    <a:pt x="2681" y="7242"/>
                    <a:pt x="2744" y="7242"/>
                    <a:pt x="2744" y="7305"/>
                  </a:cubicBezTo>
                  <a:cubicBezTo>
                    <a:pt x="1176" y="7838"/>
                    <a:pt x="1" y="9343"/>
                    <a:pt x="1" y="11098"/>
                  </a:cubicBezTo>
                  <a:cubicBezTo>
                    <a:pt x="1" y="11490"/>
                    <a:pt x="63" y="11882"/>
                    <a:pt x="204" y="12274"/>
                  </a:cubicBezTo>
                  <a:lnTo>
                    <a:pt x="42196" y="12274"/>
                  </a:lnTo>
                  <a:cubicBezTo>
                    <a:pt x="42259" y="12086"/>
                    <a:pt x="42259" y="11819"/>
                    <a:pt x="42259" y="11615"/>
                  </a:cubicBezTo>
                  <a:cubicBezTo>
                    <a:pt x="42259" y="9797"/>
                    <a:pt x="40817" y="8355"/>
                    <a:pt x="38998" y="8355"/>
                  </a:cubicBezTo>
                  <a:cubicBezTo>
                    <a:pt x="38732" y="8355"/>
                    <a:pt x="38544" y="8355"/>
                    <a:pt x="38277" y="8418"/>
                  </a:cubicBezTo>
                  <a:cubicBezTo>
                    <a:pt x="37682" y="6067"/>
                    <a:pt x="35534" y="4374"/>
                    <a:pt x="32979" y="4374"/>
                  </a:cubicBezTo>
                  <a:cubicBezTo>
                    <a:pt x="31804" y="4374"/>
                    <a:pt x="30707" y="4766"/>
                    <a:pt x="29845" y="5346"/>
                  </a:cubicBezTo>
                  <a:cubicBezTo>
                    <a:pt x="29390" y="3324"/>
                    <a:pt x="27572" y="1756"/>
                    <a:pt x="25346" y="1756"/>
                  </a:cubicBezTo>
                  <a:cubicBezTo>
                    <a:pt x="23387" y="1756"/>
                    <a:pt x="21694" y="3073"/>
                    <a:pt x="21036" y="4828"/>
                  </a:cubicBezTo>
                  <a:cubicBezTo>
                    <a:pt x="20377" y="4107"/>
                    <a:pt x="19468" y="3653"/>
                    <a:pt x="18418" y="3653"/>
                  </a:cubicBezTo>
                  <a:lnTo>
                    <a:pt x="17901" y="3653"/>
                  </a:lnTo>
                  <a:cubicBezTo>
                    <a:pt x="17242" y="1568"/>
                    <a:pt x="15220" y="1"/>
                    <a:pt x="1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eather App Pitch Deck by Slidesgo">
  <a:themeElements>
    <a:clrScheme name="Simple Light">
      <a:dk1>
        <a:srgbClr val="000000"/>
      </a:dk1>
      <a:lt1>
        <a:srgbClr val="FFFFFF"/>
      </a:lt1>
      <a:dk2>
        <a:srgbClr val="595959"/>
      </a:dk2>
      <a:lt2>
        <a:srgbClr val="EEEEEE"/>
      </a:lt2>
      <a:accent1>
        <a:srgbClr val="4846BB"/>
      </a:accent1>
      <a:accent2>
        <a:srgbClr val="9393FF"/>
      </a:accent2>
      <a:accent3>
        <a:srgbClr val="F5C8ED"/>
      </a:accent3>
      <a:accent4>
        <a:srgbClr val="FFCE00"/>
      </a:accent4>
      <a:accent5>
        <a:srgbClr val="FFFFFF"/>
      </a:accent5>
      <a:accent6>
        <a:srgbClr val="EEFF41"/>
      </a:accent6>
      <a:hlink>
        <a:srgbClr val="FFCE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1941</Words>
  <Application>Microsoft Macintosh PowerPoint</Application>
  <PresentationFormat>On-screen Show (16:9)</PresentationFormat>
  <Paragraphs>280</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Didact Gothic</vt:lpstr>
      <vt:lpstr>Calibri</vt:lpstr>
      <vt:lpstr>Arial</vt:lpstr>
      <vt:lpstr>Proxima Nova Semibold</vt:lpstr>
      <vt:lpstr>Proxima Nova</vt:lpstr>
      <vt:lpstr>Varela Round</vt:lpstr>
      <vt:lpstr>Fira Sans Extra Condensed Medium</vt:lpstr>
      <vt:lpstr>Inter-Regular</vt:lpstr>
      <vt:lpstr>Weather App Pitch Deck by Slidesgo</vt:lpstr>
      <vt:lpstr>Slidesgo Final Pages</vt:lpstr>
      <vt:lpstr>PowerPoint Presentation</vt:lpstr>
      <vt:lpstr>PowerPoint Presentation</vt:lpstr>
      <vt:lpstr>Social &amp; Economic Benefits</vt:lpstr>
      <vt:lpstr>Main Objectives</vt:lpstr>
      <vt:lpstr>Hypothesis/Problem Statement</vt:lpstr>
      <vt:lpstr>Dataset Introduction</vt:lpstr>
      <vt:lpstr>Dataset Exploration</vt:lpstr>
      <vt:lpstr>Data Preprocessing</vt:lpstr>
      <vt:lpstr>Feature Engineering</vt:lpstr>
      <vt:lpstr>RFE utilizing Decision Tree Regressor</vt:lpstr>
      <vt:lpstr>Parametric Models: Seasonal ARIMA (SARIMA)</vt:lpstr>
      <vt:lpstr>Machine Learning Models</vt:lpstr>
      <vt:lpstr>Modeling: ML Models Business Interpretation</vt:lpstr>
      <vt:lpstr>Neural Networks: LSTM</vt:lpstr>
      <vt:lpstr>Neural Networks: Transformers</vt:lpstr>
      <vt:lpstr>Time Series Anomaly Detection</vt:lpstr>
      <vt:lpstr>Time Series Anomaly Detection: Output</vt:lpstr>
      <vt:lpstr>Causal Inference using DoWhy</vt:lpstr>
      <vt:lpstr>Analyzing Causal Effects of Treatments (features) on Outcome (Temperature)</vt:lpstr>
      <vt:lpstr>Threats to Validity </vt:lpstr>
      <vt:lpstr>Packaging and Model Deployment</vt:lpstr>
      <vt:lpstr>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Jake Hogan</cp:lastModifiedBy>
  <cp:revision>1</cp:revision>
  <dcterms:modified xsi:type="dcterms:W3CDTF">2021-04-15T13:34:24Z</dcterms:modified>
</cp:coreProperties>
</file>